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sldIdLst>
    <p:sldId id="285" r:id="rId5"/>
    <p:sldId id="280" r:id="rId6"/>
    <p:sldId id="416" r:id="rId7"/>
    <p:sldId id="282" r:id="rId8"/>
    <p:sldId id="266" r:id="rId9"/>
    <p:sldId id="268" r:id="rId10"/>
    <p:sldId id="269" r:id="rId11"/>
    <p:sldId id="418" r:id="rId12"/>
    <p:sldId id="41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88A0"/>
    <a:srgbClr val="344529"/>
    <a:srgbClr val="2B3922"/>
    <a:srgbClr val="2E3722"/>
    <a:srgbClr val="FCF7F1"/>
    <a:srgbClr val="B8D233"/>
    <a:srgbClr val="5CC6D6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wales" userId="f0bcfb6aedf90b3f" providerId="LiveId" clId="{2B2B5049-EDCB-49BB-8515-3E44EE33D2E5}"/>
    <pc:docChg chg="custSel delSld modSld delMainMaster">
      <pc:chgData name="Mark Swales" userId="f0bcfb6aedf90b3f" providerId="LiveId" clId="{2B2B5049-EDCB-49BB-8515-3E44EE33D2E5}" dt="2023-06-12T13:58:31.037" v="82" actId="47"/>
      <pc:docMkLst>
        <pc:docMk/>
      </pc:docMkLst>
      <pc:sldChg chg="del">
        <pc:chgData name="Mark Swales" userId="f0bcfb6aedf90b3f" providerId="LiveId" clId="{2B2B5049-EDCB-49BB-8515-3E44EE33D2E5}" dt="2023-06-12T13:56:59.875" v="5" actId="47"/>
        <pc:sldMkLst>
          <pc:docMk/>
          <pc:sldMk cId="947098338" sldId="262"/>
        </pc:sldMkLst>
      </pc:sldChg>
      <pc:sldChg chg="del">
        <pc:chgData name="Mark Swales" userId="f0bcfb6aedf90b3f" providerId="LiveId" clId="{2B2B5049-EDCB-49BB-8515-3E44EE33D2E5}" dt="2023-06-12T13:57:00.740" v="6" actId="47"/>
        <pc:sldMkLst>
          <pc:docMk/>
          <pc:sldMk cId="1023973797" sldId="264"/>
        </pc:sldMkLst>
      </pc:sldChg>
      <pc:sldChg chg="del">
        <pc:chgData name="Mark Swales" userId="f0bcfb6aedf90b3f" providerId="LiveId" clId="{2B2B5049-EDCB-49BB-8515-3E44EE33D2E5}" dt="2023-06-12T13:57:09.535" v="7" actId="47"/>
        <pc:sldMkLst>
          <pc:docMk/>
          <pc:sldMk cId="906989089" sldId="265"/>
        </pc:sldMkLst>
      </pc:sldChg>
      <pc:sldChg chg="del">
        <pc:chgData name="Mark Swales" userId="f0bcfb6aedf90b3f" providerId="LiveId" clId="{2B2B5049-EDCB-49BB-8515-3E44EE33D2E5}" dt="2023-06-12T13:57:17.499" v="9" actId="47"/>
        <pc:sldMkLst>
          <pc:docMk/>
          <pc:sldMk cId="3168018383" sldId="267"/>
        </pc:sldMkLst>
      </pc:sldChg>
      <pc:sldChg chg="modSp mod">
        <pc:chgData name="Mark Swales" userId="f0bcfb6aedf90b3f" providerId="LiveId" clId="{2B2B5049-EDCB-49BB-8515-3E44EE33D2E5}" dt="2023-06-12T13:57:55.662" v="81" actId="20577"/>
        <pc:sldMkLst>
          <pc:docMk/>
          <pc:sldMk cId="4066481450" sldId="268"/>
        </pc:sldMkLst>
        <pc:spChg chg="mod">
          <ac:chgData name="Mark Swales" userId="f0bcfb6aedf90b3f" providerId="LiveId" clId="{2B2B5049-EDCB-49BB-8515-3E44EE33D2E5}" dt="2023-06-12T13:57:55.662" v="81" actId="20577"/>
          <ac:spMkLst>
            <pc:docMk/>
            <pc:sldMk cId="4066481450" sldId="268"/>
            <ac:spMk id="3" creationId="{213BD3A7-14E0-4CC1-9892-4FD81571B741}"/>
          </ac:spMkLst>
        </pc:spChg>
      </pc:sldChg>
      <pc:sldChg chg="del">
        <pc:chgData name="Mark Swales" userId="f0bcfb6aedf90b3f" providerId="LiveId" clId="{2B2B5049-EDCB-49BB-8515-3E44EE33D2E5}" dt="2023-06-12T13:56:55.109" v="0" actId="47"/>
        <pc:sldMkLst>
          <pc:docMk/>
          <pc:sldMk cId="1391777396" sldId="276"/>
        </pc:sldMkLst>
      </pc:sldChg>
      <pc:sldChg chg="del">
        <pc:chgData name="Mark Swales" userId="f0bcfb6aedf90b3f" providerId="LiveId" clId="{2B2B5049-EDCB-49BB-8515-3E44EE33D2E5}" dt="2023-06-12T13:56:57.625" v="2" actId="47"/>
        <pc:sldMkLst>
          <pc:docMk/>
          <pc:sldMk cId="1004848781" sldId="283"/>
        </pc:sldMkLst>
      </pc:sldChg>
      <pc:sldChg chg="del">
        <pc:chgData name="Mark Swales" userId="f0bcfb6aedf90b3f" providerId="LiveId" clId="{2B2B5049-EDCB-49BB-8515-3E44EE33D2E5}" dt="2023-06-12T13:56:58.200" v="3" actId="47"/>
        <pc:sldMkLst>
          <pc:docMk/>
          <pc:sldMk cId="478129207" sldId="284"/>
        </pc:sldMkLst>
      </pc:sldChg>
      <pc:sldChg chg="del">
        <pc:chgData name="Mark Swales" userId="f0bcfb6aedf90b3f" providerId="LiveId" clId="{2B2B5049-EDCB-49BB-8515-3E44EE33D2E5}" dt="2023-06-12T13:56:55.879" v="1" actId="47"/>
        <pc:sldMkLst>
          <pc:docMk/>
          <pc:sldMk cId="3220245417" sldId="288"/>
        </pc:sldMkLst>
      </pc:sldChg>
      <pc:sldChg chg="del">
        <pc:chgData name="Mark Swales" userId="f0bcfb6aedf90b3f" providerId="LiveId" clId="{2B2B5049-EDCB-49BB-8515-3E44EE33D2E5}" dt="2023-06-12T13:57:14.484" v="8" actId="47"/>
        <pc:sldMkLst>
          <pc:docMk/>
          <pc:sldMk cId="1179751325" sldId="290"/>
        </pc:sldMkLst>
      </pc:sldChg>
      <pc:sldChg chg="del">
        <pc:chgData name="Mark Swales" userId="f0bcfb6aedf90b3f" providerId="LiveId" clId="{2B2B5049-EDCB-49BB-8515-3E44EE33D2E5}" dt="2023-06-12T13:56:59.246" v="4" actId="47"/>
        <pc:sldMkLst>
          <pc:docMk/>
          <pc:sldMk cId="1754472163" sldId="415"/>
        </pc:sldMkLst>
      </pc:sldChg>
      <pc:sldChg chg="del">
        <pc:chgData name="Mark Swales" userId="f0bcfb6aedf90b3f" providerId="LiveId" clId="{2B2B5049-EDCB-49BB-8515-3E44EE33D2E5}" dt="2023-06-12T13:58:31.037" v="82" actId="47"/>
        <pc:sldMkLst>
          <pc:docMk/>
          <pc:sldMk cId="3792897726" sldId="419"/>
        </pc:sldMkLst>
      </pc:sldChg>
      <pc:sldMasterChg chg="del delSldLayout">
        <pc:chgData name="Mark Swales" userId="f0bcfb6aedf90b3f" providerId="LiveId" clId="{2B2B5049-EDCB-49BB-8515-3E44EE33D2E5}" dt="2023-06-12T13:56:55.879" v="1" actId="47"/>
        <pc:sldMasterMkLst>
          <pc:docMk/>
          <pc:sldMasterMk cId="2920936029" sldId="2147483674"/>
        </pc:sldMasterMkLst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1590139436" sldId="2147483675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2852206950" sldId="2147483676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3659709395" sldId="2147483677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2281614365" sldId="2147483678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2205899996" sldId="2147483679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1055106848" sldId="2147483680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1639897897" sldId="2147483681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2135238220" sldId="2147483682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2382266982" sldId="2147483683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3946455833" sldId="2147483684"/>
          </pc:sldLayoutMkLst>
        </pc:sldLayoutChg>
        <pc:sldLayoutChg chg="del">
          <pc:chgData name="Mark Swales" userId="f0bcfb6aedf90b3f" providerId="LiveId" clId="{2B2B5049-EDCB-49BB-8515-3E44EE33D2E5}" dt="2023-06-12T13:56:55.879" v="1" actId="47"/>
          <pc:sldLayoutMkLst>
            <pc:docMk/>
            <pc:sldMasterMk cId="2920936029" sldId="2147483674"/>
            <pc:sldLayoutMk cId="67127286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DCD7-3DB2-47DA-997C-891FA2FFFA85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E8D0-CF56-47FB-AB38-C41E6DEFE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8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get too excited we are not on strictly!!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6E8D0-CF56-47FB-AB38-C41E6DEFE6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B3CD9A-4896-4D5D-A2F6-4F6192AF4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DELEGATE QUESTIONNAIRES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8220C7-130E-4F98-A8C9-CC51ED634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69938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BAD9-3888-4634-9FDC-1B95D5CE3B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5295" y="494506"/>
            <a:ext cx="7600950" cy="1312863"/>
          </a:xfrm>
        </p:spPr>
        <p:txBody>
          <a:bodyPr/>
          <a:lstStyle/>
          <a:p>
            <a:r>
              <a:rPr lang="en-GB" dirty="0"/>
              <a:t>Personal Action Learning 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5EBBE-2D4E-4383-A9A5-B57AB656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62" y="415905"/>
            <a:ext cx="3507343" cy="263050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3D5C2A-C5E6-21E2-69E0-B74983F43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71142"/>
              </p:ext>
            </p:extLst>
          </p:nvPr>
        </p:nvGraphicFramePr>
        <p:xfrm>
          <a:off x="1577784" y="3457892"/>
          <a:ext cx="8908415" cy="2076134"/>
        </p:xfrm>
        <a:graphic>
          <a:graphicData uri="http://schemas.openxmlformats.org/drawingml/2006/table">
            <a:tbl>
              <a:tblPr firstRow="1" firstCol="1" bandRow="1"/>
              <a:tblGrid>
                <a:gridCol w="2517140">
                  <a:extLst>
                    <a:ext uri="{9D8B030D-6E8A-4147-A177-3AD203B41FA5}">
                      <a16:colId xmlns:a16="http://schemas.microsoft.com/office/drawing/2014/main" val="2266722945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3199942167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113625766"/>
                    </a:ext>
                  </a:extLst>
                </a:gridCol>
                <a:gridCol w="3420745">
                  <a:extLst>
                    <a:ext uri="{9D8B030D-6E8A-4147-A177-3AD203B41FA5}">
                      <a16:colId xmlns:a16="http://schemas.microsoft.com/office/drawing/2014/main" val="5947569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Area of learning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action will I take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(High, Medium, Low)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Evidence will I have to show completion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Maintain my group network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Take an active part in the project group 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personal contribution to the report. 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in the Reconnect Event in November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60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0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9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0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8335A-B0DE-AB68-8835-838F61A6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" y="871728"/>
            <a:ext cx="7486651" cy="4641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11905-D491-4470-8ED0-37624401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565404"/>
            <a:ext cx="3144774" cy="1645920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FB500-77E0-B564-DF9D-DF51F488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63" y="3776473"/>
            <a:ext cx="2889361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C5DF-A795-4162-8106-37ED67E5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DDCB2B-BBF4-C94B-9C0F-F7AF334E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760" y="4011080"/>
            <a:ext cx="2889754" cy="2036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C939CD-69F1-06FA-1252-00F9BAE3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" y="457200"/>
            <a:ext cx="7650480" cy="5870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13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C5DF-A795-4162-8106-37ED67E5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655" y="2033856"/>
            <a:ext cx="3161963" cy="67276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6A410-9389-7D06-16C8-BD6EC38C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760" y="4011080"/>
            <a:ext cx="2889754" cy="2036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62FDE-A071-2CF2-B36E-511679D9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7" y="607392"/>
            <a:ext cx="7857774" cy="564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17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7A70523-2CAD-4EAA-9337-37701610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Project Groups </a:t>
            </a:r>
            <a:br>
              <a:rPr lang="en-US" dirty="0"/>
            </a:br>
            <a:r>
              <a:rPr lang="en-US" dirty="0"/>
              <a:t>AUDE Summer School 2023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DEC903-AC42-43BC-BD5A-BA23D6F9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9" y="2106205"/>
            <a:ext cx="1754937" cy="3425073"/>
          </a:xfrm>
          <a:ln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Group 1 </a:t>
            </a:r>
          </a:p>
          <a:p>
            <a:pPr marL="0" indent="0">
              <a:buNone/>
            </a:pPr>
            <a:r>
              <a:rPr lang="en-US" sz="1600" b="1" dirty="0"/>
              <a:t>Tom Ansell</a:t>
            </a:r>
          </a:p>
          <a:p>
            <a:pPr marL="0" indent="0">
              <a:buNone/>
            </a:pPr>
            <a:r>
              <a:rPr lang="en-US" sz="1600" b="1" dirty="0"/>
              <a:t>Victoria Blake</a:t>
            </a:r>
          </a:p>
          <a:p>
            <a:pPr marL="0" indent="0">
              <a:buNone/>
            </a:pPr>
            <a:r>
              <a:rPr lang="en-US" sz="1600" b="1" dirty="0"/>
              <a:t>Gaynor Bradshaw-Wilson</a:t>
            </a:r>
          </a:p>
          <a:p>
            <a:pPr marL="0" indent="0">
              <a:buNone/>
            </a:pPr>
            <a:r>
              <a:rPr lang="en-US" sz="1600" b="1" dirty="0"/>
              <a:t>Kieran Brassil</a:t>
            </a:r>
          </a:p>
          <a:p>
            <a:pPr marL="0" indent="0">
              <a:buNone/>
            </a:pPr>
            <a:r>
              <a:rPr lang="en-US" sz="1600" b="1" dirty="0"/>
              <a:t>John Brennan</a:t>
            </a:r>
          </a:p>
          <a:p>
            <a:pPr marL="0" indent="0">
              <a:buNone/>
            </a:pPr>
            <a:r>
              <a:rPr lang="en-US" sz="1600" b="1" dirty="0"/>
              <a:t>Sandra Marcantuono</a:t>
            </a:r>
          </a:p>
          <a:p>
            <a:pPr marL="0" indent="0">
              <a:buNone/>
            </a:pPr>
            <a:r>
              <a:rPr lang="en-US" sz="1600" b="1" dirty="0"/>
              <a:t>Graeme Wallace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DAC1AA-1CC7-4F41-B8C3-984BE55C9DBA}"/>
              </a:ext>
            </a:extLst>
          </p:cNvPr>
          <p:cNvSpPr txBox="1">
            <a:spLocks/>
          </p:cNvSpPr>
          <p:nvPr/>
        </p:nvSpPr>
        <p:spPr>
          <a:xfrm>
            <a:off x="2380114" y="2134121"/>
            <a:ext cx="1754621" cy="33971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2</a:t>
            </a:r>
          </a:p>
          <a:p>
            <a:pPr marL="0" indent="0">
              <a:buNone/>
            </a:pPr>
            <a:r>
              <a:rPr lang="en-US" b="1" dirty="0"/>
              <a:t>James Brewitt</a:t>
            </a:r>
          </a:p>
          <a:p>
            <a:pPr marL="0" indent="0">
              <a:buNone/>
            </a:pPr>
            <a:r>
              <a:rPr lang="en-US" b="1" dirty="0"/>
              <a:t>Helen Buck</a:t>
            </a:r>
          </a:p>
          <a:p>
            <a:pPr marL="0" indent="0">
              <a:buNone/>
            </a:pPr>
            <a:r>
              <a:rPr lang="en-US" b="1" dirty="0"/>
              <a:t>Dara Curley</a:t>
            </a:r>
          </a:p>
          <a:p>
            <a:pPr marL="0" indent="0">
              <a:buNone/>
            </a:pPr>
            <a:r>
              <a:rPr lang="en-US" b="1" dirty="0"/>
              <a:t>James Davies</a:t>
            </a:r>
          </a:p>
          <a:p>
            <a:pPr marL="0" indent="0">
              <a:buNone/>
            </a:pPr>
            <a:r>
              <a:rPr lang="en-US" b="1" dirty="0"/>
              <a:t>Tony Douglass</a:t>
            </a:r>
          </a:p>
          <a:p>
            <a:pPr marL="0" indent="0">
              <a:buNone/>
            </a:pPr>
            <a:r>
              <a:rPr lang="en-US" b="1" dirty="0"/>
              <a:t>Laura Osborne- </a:t>
            </a:r>
            <a:r>
              <a:rPr lang="en-US" b="1" dirty="0" err="1"/>
              <a:t>Fardon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Iain Hamilton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8E2D4E-BBD7-4861-9B02-0136996B8EAC}"/>
              </a:ext>
            </a:extLst>
          </p:cNvPr>
          <p:cNvSpPr txBox="1">
            <a:spLocks/>
          </p:cNvSpPr>
          <p:nvPr/>
        </p:nvSpPr>
        <p:spPr>
          <a:xfrm>
            <a:off x="4268821" y="2134121"/>
            <a:ext cx="1693093" cy="33971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3</a:t>
            </a:r>
          </a:p>
          <a:p>
            <a:pPr marL="0" indent="0">
              <a:buNone/>
            </a:pPr>
            <a:r>
              <a:rPr lang="en-US" b="1" dirty="0"/>
              <a:t>Tony Dow</a:t>
            </a:r>
          </a:p>
          <a:p>
            <a:pPr marL="0" indent="0">
              <a:buNone/>
            </a:pPr>
            <a:r>
              <a:rPr lang="en-US" b="1" dirty="0"/>
              <a:t>Claire Ferguson</a:t>
            </a:r>
          </a:p>
          <a:p>
            <a:pPr marL="0" indent="0">
              <a:buNone/>
            </a:pPr>
            <a:r>
              <a:rPr lang="en-US" b="1" dirty="0"/>
              <a:t>John Goodwin</a:t>
            </a:r>
          </a:p>
          <a:p>
            <a:pPr marL="0" indent="0">
              <a:buNone/>
            </a:pPr>
            <a:r>
              <a:rPr lang="en-US" b="1" dirty="0"/>
              <a:t>Matt Griffin</a:t>
            </a:r>
          </a:p>
          <a:p>
            <a:pPr marL="0" indent="0">
              <a:buNone/>
            </a:pPr>
            <a:r>
              <a:rPr lang="en-US" b="1" dirty="0"/>
              <a:t>Phil Beardmore</a:t>
            </a:r>
          </a:p>
          <a:p>
            <a:pPr marL="0" indent="0">
              <a:buNone/>
            </a:pPr>
            <a:r>
              <a:rPr lang="en-US" b="1" dirty="0"/>
              <a:t>Drew Hardie</a:t>
            </a:r>
          </a:p>
          <a:p>
            <a:pPr marL="0" indent="0">
              <a:buNone/>
            </a:pPr>
            <a:r>
              <a:rPr lang="en-US" b="1" dirty="0"/>
              <a:t>Rebecca Horley</a:t>
            </a:r>
          </a:p>
          <a:p>
            <a:pPr marL="0" indent="0">
              <a:buNone/>
            </a:pPr>
            <a:r>
              <a:rPr lang="en-US" b="1" dirty="0"/>
              <a:t>Sisa Mbeki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4BCE00-36E3-44C5-838E-ABFA586D151A}"/>
              </a:ext>
            </a:extLst>
          </p:cNvPr>
          <p:cNvSpPr txBox="1">
            <a:spLocks/>
          </p:cNvSpPr>
          <p:nvPr/>
        </p:nvSpPr>
        <p:spPr>
          <a:xfrm>
            <a:off x="6096000" y="2154040"/>
            <a:ext cx="1693093" cy="339715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4 </a:t>
            </a:r>
          </a:p>
          <a:p>
            <a:pPr marL="0" indent="0">
              <a:buNone/>
            </a:pPr>
            <a:r>
              <a:rPr lang="en-US" b="1" dirty="0"/>
              <a:t>Majid Khan</a:t>
            </a:r>
          </a:p>
          <a:p>
            <a:pPr marL="0" indent="0">
              <a:buNone/>
            </a:pPr>
            <a:r>
              <a:rPr lang="en-US" b="1" dirty="0"/>
              <a:t>Kinga Konopka</a:t>
            </a:r>
          </a:p>
          <a:p>
            <a:pPr marL="0" indent="0">
              <a:buNone/>
            </a:pPr>
            <a:r>
              <a:rPr lang="en-US" b="1" dirty="0"/>
              <a:t>Matt Lee</a:t>
            </a:r>
          </a:p>
          <a:p>
            <a:pPr marL="0" indent="0">
              <a:buNone/>
            </a:pPr>
            <a:r>
              <a:rPr lang="en-US" b="1" dirty="0"/>
              <a:t>Emma Lovegrove</a:t>
            </a:r>
          </a:p>
          <a:p>
            <a:pPr marL="0" indent="0">
              <a:buNone/>
            </a:pPr>
            <a:r>
              <a:rPr lang="en-US" b="1" dirty="0"/>
              <a:t>Jennifer Makkreel</a:t>
            </a:r>
          </a:p>
          <a:p>
            <a:pPr marL="0" indent="0">
              <a:buNone/>
            </a:pPr>
            <a:r>
              <a:rPr lang="en-US" b="1" dirty="0"/>
              <a:t>David Manfield</a:t>
            </a:r>
          </a:p>
          <a:p>
            <a:pPr marL="0" indent="0">
              <a:buNone/>
            </a:pPr>
            <a:r>
              <a:rPr lang="en-US" b="1" dirty="0"/>
              <a:t>Jim Bowditch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721A36-D8D9-4D5C-B4E1-9A5F5FD7D6D1}"/>
              </a:ext>
            </a:extLst>
          </p:cNvPr>
          <p:cNvSpPr txBox="1">
            <a:spLocks/>
          </p:cNvSpPr>
          <p:nvPr/>
        </p:nvSpPr>
        <p:spPr>
          <a:xfrm>
            <a:off x="7930345" y="2154040"/>
            <a:ext cx="1693093" cy="337723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5</a:t>
            </a:r>
          </a:p>
          <a:p>
            <a:pPr marL="0" indent="0">
              <a:buNone/>
            </a:pPr>
            <a:r>
              <a:rPr lang="en-US" b="1" dirty="0"/>
              <a:t>Andrew Mouat</a:t>
            </a:r>
          </a:p>
          <a:p>
            <a:pPr marL="0" indent="0">
              <a:buNone/>
            </a:pPr>
            <a:r>
              <a:rPr lang="en-US" b="1" dirty="0"/>
              <a:t>Richard Storrow</a:t>
            </a:r>
          </a:p>
          <a:p>
            <a:pPr marL="0" indent="0">
              <a:buNone/>
            </a:pPr>
            <a:r>
              <a:rPr lang="en-US" b="1" dirty="0"/>
              <a:t>Heather Munro</a:t>
            </a:r>
          </a:p>
          <a:p>
            <a:pPr marL="0" indent="0">
              <a:buNone/>
            </a:pPr>
            <a:r>
              <a:rPr lang="en-US" b="1" dirty="0"/>
              <a:t>Annie Rigg</a:t>
            </a:r>
          </a:p>
          <a:p>
            <a:pPr marL="0" indent="0">
              <a:buNone/>
            </a:pPr>
            <a:r>
              <a:rPr lang="en-US" b="1" dirty="0"/>
              <a:t>Chris Rockall</a:t>
            </a:r>
          </a:p>
          <a:p>
            <a:pPr marL="0" indent="0">
              <a:buNone/>
            </a:pPr>
            <a:r>
              <a:rPr lang="en-US" b="1" dirty="0"/>
              <a:t>Ian Rooney</a:t>
            </a:r>
          </a:p>
          <a:p>
            <a:pPr marL="0" indent="0">
              <a:buNone/>
            </a:pPr>
            <a:r>
              <a:rPr lang="en-US" b="1" dirty="0"/>
              <a:t>Albina Saidova</a:t>
            </a:r>
          </a:p>
          <a:p>
            <a:pPr marL="0" indent="0">
              <a:buNone/>
            </a:pPr>
            <a:r>
              <a:rPr lang="en-US" b="1" dirty="0"/>
              <a:t>Martyn Coote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675D05-6E96-4535-A67E-B2528514941D}"/>
              </a:ext>
            </a:extLst>
          </p:cNvPr>
          <p:cNvSpPr txBox="1">
            <a:spLocks/>
          </p:cNvSpPr>
          <p:nvPr/>
        </p:nvSpPr>
        <p:spPr>
          <a:xfrm>
            <a:off x="9811886" y="2142690"/>
            <a:ext cx="1833921" cy="337723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6</a:t>
            </a:r>
          </a:p>
          <a:p>
            <a:pPr marL="0" indent="0">
              <a:buNone/>
            </a:pPr>
            <a:r>
              <a:rPr lang="en-US" b="1" dirty="0"/>
              <a:t>Debbie Smith</a:t>
            </a:r>
          </a:p>
          <a:p>
            <a:pPr marL="0" indent="0">
              <a:buNone/>
            </a:pPr>
            <a:r>
              <a:rPr lang="en-US" b="1" dirty="0"/>
              <a:t>Gordon Mcleod</a:t>
            </a:r>
          </a:p>
          <a:p>
            <a:pPr marL="0" indent="0">
              <a:buNone/>
            </a:pPr>
            <a:r>
              <a:rPr lang="en-US" b="1" dirty="0"/>
              <a:t>Nare Tshimangadzo</a:t>
            </a:r>
          </a:p>
          <a:p>
            <a:pPr marL="0" indent="0">
              <a:buNone/>
            </a:pPr>
            <a:r>
              <a:rPr lang="en-US" b="1" dirty="0"/>
              <a:t>Steven Twynholm</a:t>
            </a:r>
          </a:p>
          <a:p>
            <a:pPr marL="0" indent="0">
              <a:buNone/>
            </a:pPr>
            <a:r>
              <a:rPr lang="en-US" b="1" dirty="0"/>
              <a:t>Tom Vasey</a:t>
            </a:r>
          </a:p>
          <a:p>
            <a:pPr marL="0" indent="0">
              <a:buNone/>
            </a:pPr>
            <a:r>
              <a:rPr lang="en-US" b="1" dirty="0"/>
              <a:t>Philip Dalgleish</a:t>
            </a:r>
          </a:p>
          <a:p>
            <a:pPr marL="0" indent="0">
              <a:buNone/>
            </a:pPr>
            <a:r>
              <a:rPr lang="en-US" b="1" dirty="0"/>
              <a:t>Agnieszka Wigiel</a:t>
            </a:r>
          </a:p>
          <a:p>
            <a:pPr marL="0" indent="0">
              <a:buNone/>
            </a:pPr>
            <a:r>
              <a:rPr lang="en-US" b="1" dirty="0"/>
              <a:t>Chris Willis</a:t>
            </a:r>
          </a:p>
        </p:txBody>
      </p:sp>
    </p:spTree>
    <p:extLst>
      <p:ext uri="{BB962C8B-B14F-4D97-AF65-F5344CB8AC3E}">
        <p14:creationId xmlns:p14="http://schemas.microsoft.com/office/powerpoint/2010/main" val="65330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34B4-DDB2-43AC-9FDC-BF1084F5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D3A7-14E0-4CC1-9892-4FD81571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(10%)–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the group defined its project focus clearly.  Have they understood the scope and set out a clear plan of action.  Has the group understood the opportunity for taking a quantum leap in thinking on the chosen topic. </a:t>
            </a:r>
          </a:p>
          <a:p>
            <a:pPr marL="457200"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(50%)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 quality of the submission, has a compelling case been made for the actions to be taken on the chosen project, is it underpinned by comprehensive research and engagement with a wide range of stakeholders.</a:t>
            </a:r>
          </a:p>
          <a:p>
            <a:pPr marL="457200"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(20%)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Looking at the approach the groups have taken, the engagement with stakeholders, how they have worked together and collaborated as a group (enthusiasm, passion and initiative), signs of innovations adopted.</a:t>
            </a:r>
          </a:p>
          <a:p>
            <a:pPr marL="457200" algn="just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What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(20%)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Will the recommendations been made by the group make a real difference at institutional and or sector level.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8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14F5-2D76-453D-BC3E-04F4C255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Timelines and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3BA8-3101-4ECB-A36C-269606B1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4654"/>
            <a:ext cx="10058400" cy="37136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Brief overview of your groups approach and scope of your project </a:t>
            </a:r>
            <a:r>
              <a:rPr lang="en-GB" sz="2400" b="1" dirty="0"/>
              <a:t>(10 minutes max) </a:t>
            </a:r>
            <a:r>
              <a:rPr lang="en-GB" sz="2400" dirty="0"/>
              <a:t>to be delivered </a:t>
            </a:r>
            <a:r>
              <a:rPr lang="en-GB" sz="2400" b="1" dirty="0"/>
              <a:t>this Thursday 11.45 to 13.15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Friday 29 September 2023 - 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Summary of </a:t>
            </a: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your Group’s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 Summer School highlights; what were your main insights and key takeaways (c.1200 words)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Friday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 </a:t>
            </a: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17 November 2023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 -Final report including outline of your Group Project; scope, impact, learning and further recommendations (c.3000 words plus final presentation at Reconnect)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Thursday 30 November 2022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 - </a:t>
            </a: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Cohort Reconnect</a:t>
            </a: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 and </a:t>
            </a: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Group Presentations</a:t>
            </a:r>
            <a:endParaRPr lang="en-GB" sz="2800" b="0" i="0" dirty="0">
              <a:solidFill>
                <a:srgbClr val="1B1B1B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The Group considered to have best met the full brief will be invited to present their findings at the </a:t>
            </a:r>
            <a:r>
              <a:rPr lang="en-GB" sz="2800" b="1" i="0" dirty="0">
                <a:solidFill>
                  <a:srgbClr val="1B1B1B"/>
                </a:solidFill>
                <a:effectLst/>
                <a:latin typeface="Titillium Web" panose="00000500000000000000" pitchFamily="2" charset="0"/>
              </a:rPr>
              <a:t>2024 AUDE Annual Conference</a:t>
            </a:r>
            <a:endParaRPr lang="en-GB" sz="2800" b="0" i="0" dirty="0">
              <a:solidFill>
                <a:srgbClr val="1B1B1B"/>
              </a:solidFill>
              <a:effectLst/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FDBD740B-974A-1C9C-E59B-1336B3FA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64443"/>
            <a:ext cx="7696201" cy="432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8C695-95AD-A607-5683-AD579C305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86" y="400866"/>
            <a:ext cx="3453597" cy="2441539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AB1748F-6BA3-070C-B599-B431A53BF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2237" y="3132382"/>
            <a:ext cx="3169234" cy="3180954"/>
          </a:xfrm>
        </p:spPr>
        <p:txBody>
          <a:bodyPr>
            <a:normAutofit/>
          </a:bodyPr>
          <a:lstStyle/>
          <a:p>
            <a:r>
              <a:rPr lang="en-US" sz="3200" dirty="0"/>
              <a:t>Never Stop Learning Because Life Never Stops Teaching</a:t>
            </a:r>
          </a:p>
        </p:txBody>
      </p:sp>
    </p:spTree>
    <p:extLst>
      <p:ext uri="{BB962C8B-B14F-4D97-AF65-F5344CB8AC3E}">
        <p14:creationId xmlns:p14="http://schemas.microsoft.com/office/powerpoint/2010/main" val="196089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95FE81F-2567-3CF5-E288-B5CDE332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483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you can fulfil your potential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5E88B-0C29-3C4D-F39F-0EB91C6E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2133600" cy="21336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40342E8-7AC5-9FFE-1F6C-61E265FD8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48146"/>
              </p:ext>
            </p:extLst>
          </p:nvPr>
        </p:nvGraphicFramePr>
        <p:xfrm>
          <a:off x="500932" y="270344"/>
          <a:ext cx="7466272" cy="6289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056">
                  <a:extLst>
                    <a:ext uri="{9D8B030D-6E8A-4147-A177-3AD203B41FA5}">
                      <a16:colId xmlns:a16="http://schemas.microsoft.com/office/drawing/2014/main" val="750299776"/>
                    </a:ext>
                  </a:extLst>
                </a:gridCol>
                <a:gridCol w="2468763">
                  <a:extLst>
                    <a:ext uri="{9D8B030D-6E8A-4147-A177-3AD203B41FA5}">
                      <a16:colId xmlns:a16="http://schemas.microsoft.com/office/drawing/2014/main" val="2964983756"/>
                    </a:ext>
                  </a:extLst>
                </a:gridCol>
                <a:gridCol w="2520453">
                  <a:extLst>
                    <a:ext uri="{9D8B030D-6E8A-4147-A177-3AD203B41FA5}">
                      <a16:colId xmlns:a16="http://schemas.microsoft.com/office/drawing/2014/main" val="2086193203"/>
                    </a:ext>
                  </a:extLst>
                </a:gridCol>
              </a:tblGrid>
              <a:tr h="398283">
                <a:tc>
                  <a:txBody>
                    <a:bodyPr/>
                    <a:lstStyle/>
                    <a:p>
                      <a:r>
                        <a:rPr lang="en-GB" sz="1500"/>
                        <a:t>FIXED MINDSET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Carol Dweck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GROWTH MIND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718354594"/>
                  </a:ext>
                </a:extLst>
              </a:tr>
              <a:tr h="9413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/>
                        <a:t>Fixed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/>
                        <a:t>Something you are born with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/>
                        <a:t>SKILLS</a:t>
                      </a:r>
                    </a:p>
                    <a:p>
                      <a:pPr algn="ctr"/>
                      <a:endParaRPr lang="en-GB" sz="1500" b="1"/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Come from hard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Can always improve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1433063686"/>
                  </a:ext>
                </a:extLst>
              </a:tr>
              <a:tr h="11720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Something to avoid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Could reveal lack of skill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Tend to give up easily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/>
                        <a:t>CHALLENGES</a:t>
                      </a:r>
                    </a:p>
                    <a:p>
                      <a:pPr algn="ctr"/>
                      <a:endParaRPr lang="en-GB" sz="1500" b="1"/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dirty="0"/>
                        <a:t>Should be embraced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dirty="0"/>
                        <a:t>An opportunity to grow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dirty="0"/>
                        <a:t>More persistent 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3754158049"/>
                  </a:ext>
                </a:extLst>
              </a:tr>
              <a:tr h="12129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Unnecessary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Something you do when you are not good enough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EFFORT</a:t>
                      </a:r>
                    </a:p>
                    <a:p>
                      <a:pPr algn="ctr"/>
                      <a:endParaRPr lang="en-GB" sz="1500" b="1" dirty="0"/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Essential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A path to mastery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214357117"/>
                  </a:ext>
                </a:extLst>
              </a:tr>
              <a:tr h="1442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Get defensive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Take it personally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/>
                        <a:t>FEEDBACK</a:t>
                      </a:r>
                    </a:p>
                    <a:p>
                      <a:pPr algn="ctr"/>
                      <a:endParaRPr lang="en-GB" sz="1500" b="1"/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Useful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Something to learn from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Identify areas for improvement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2692457225"/>
                  </a:ext>
                </a:extLst>
              </a:tr>
              <a:tr h="6698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Blame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Get discouraged</a:t>
                      </a:r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/>
                        <a:t>SETBACKS</a:t>
                      </a:r>
                    </a:p>
                    <a:p>
                      <a:pPr algn="ctr"/>
                      <a:endParaRPr lang="en-GB" sz="1500" b="1"/>
                    </a:p>
                  </a:txBody>
                  <a:tcPr marL="76533" marR="76533" marT="38266" marB="3826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Use as a wakeup call to try harder next time</a:t>
                      </a:r>
                    </a:p>
                  </a:txBody>
                  <a:tcPr marL="76533" marR="76533" marT="38266" marB="38266"/>
                </a:tc>
                <a:extLst>
                  <a:ext uri="{0D108BD9-81ED-4DB2-BD59-A6C34878D82A}">
                    <a16:rowId xmlns:a16="http://schemas.microsoft.com/office/drawing/2014/main" val="2046856169"/>
                  </a:ext>
                </a:extLst>
              </a:tr>
              <a:tr h="452595">
                <a:tc gridSpan="3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533" marR="76533" marT="38266" marB="3826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7542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7387B3B-F305-A916-C9FB-FF59DACF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98" y="2629894"/>
            <a:ext cx="3061251" cy="3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0a3253b-4aac-455d-9996-09f9f254bf9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0a3253b-4aac-455d-9996-09f9f254bf92">
      <Terms xmlns="http://schemas.microsoft.com/office/infopath/2007/PartnerControls"/>
    </lcf76f155ced4ddcb4097134ff3c332f>
    <TaxCatchAll xmlns="3846b46e-6855-45f4-99c4-bbbbaeb658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22" ma:contentTypeDescription="Create a new document." ma:contentTypeScope="" ma:versionID="a0a175644fb1eb4064ad7040b741a82f">
  <xsd:schema xmlns:xsd="http://www.w3.org/2001/XMLSchema" xmlns:xs="http://www.w3.org/2001/XMLSchema" xmlns:p="http://schemas.microsoft.com/office/2006/metadata/properties" xmlns:ns1="http://schemas.microsoft.com/sharepoint/v3" xmlns:ns2="3846b46e-6855-45f4-99c4-bbbbaeb658d1" xmlns:ns3="90a3253b-4aac-455d-9996-09f9f254bf92" targetNamespace="http://schemas.microsoft.com/office/2006/metadata/properties" ma:root="true" ma:fieldsID="27e10a9a12ea07e0a1cf3296766de7ff" ns1:_="" ns2:_="" ns3:_="">
    <xsd:import namespace="http://schemas.microsoft.com/sharepoint/v3"/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58a010e5-a7d9-497d-a24b-18a365bd8c13}" ma:internalName="TaxCatchAll" ma:showField="CatchAllData" ma:web="3846b46e-6855-45f4-99c4-bbbbaeb65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bd24ba9-ee0b-4704-90f3-be4820265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810C6D-E68E-4BFD-9F50-B5FBA0BDBD4A}"/>
</file>

<file path=docProps/app.xml><?xml version="1.0" encoding="utf-8"?>
<Properties xmlns="http://schemas.openxmlformats.org/officeDocument/2006/extended-properties" xmlns:vt="http://schemas.openxmlformats.org/officeDocument/2006/docPropsVTypes">
  <Template>{EF437CFA-8A5A-48A3-B9D2-309EF79B12FB}tf78438558_win32</Template>
  <TotalTime>0</TotalTime>
  <Words>571</Words>
  <Application>Microsoft Office PowerPoint</Application>
  <PresentationFormat>Widescreen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Symbol</vt:lpstr>
      <vt:lpstr>Titillium Web</vt:lpstr>
      <vt:lpstr>SavonVTI</vt:lpstr>
      <vt:lpstr>DELEGATE QUESTIONNAIRES</vt:lpstr>
      <vt:lpstr>Why</vt:lpstr>
      <vt:lpstr>What</vt:lpstr>
      <vt:lpstr>Challenges</vt:lpstr>
      <vt:lpstr>Project Groups  AUDE Summer School 2023</vt:lpstr>
      <vt:lpstr>The Project Criteria</vt:lpstr>
      <vt:lpstr>Timelines and Deadlines</vt:lpstr>
      <vt:lpstr>PowerPoint Presentation</vt:lpstr>
      <vt:lpstr>How you can fulfil your potential</vt:lpstr>
      <vt:lpstr>Personal Action Learning 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AUDE Summer School</dc:title>
  <dc:creator>Mark Swales</dc:creator>
  <cp:lastModifiedBy>Mark Swales</cp:lastModifiedBy>
  <cp:revision>8</cp:revision>
  <dcterms:created xsi:type="dcterms:W3CDTF">2021-09-16T13:44:54Z</dcterms:created>
  <dcterms:modified xsi:type="dcterms:W3CDTF">2023-06-12T13:58:39Z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