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94" r:id="rId5"/>
  </p:sldMasterIdLst>
  <p:notesMasterIdLst>
    <p:notesMasterId r:id="rId15"/>
  </p:notesMasterIdLst>
  <p:handoutMasterIdLst>
    <p:handoutMasterId r:id="rId16"/>
  </p:handoutMasterIdLst>
  <p:sldIdLst>
    <p:sldId id="342" r:id="rId6"/>
    <p:sldId id="280" r:id="rId7"/>
    <p:sldId id="288" r:id="rId8"/>
    <p:sldId id="309" r:id="rId9"/>
    <p:sldId id="373" r:id="rId10"/>
    <p:sldId id="364" r:id="rId11"/>
    <p:sldId id="365" r:id="rId12"/>
    <p:sldId id="310" r:id="rId13"/>
    <p:sldId id="319" r:id="rId14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ow To Use" id="{59DC7A46-0650-F346-85BA-CBD8695D50F3}">
          <p14:sldIdLst/>
        </p14:section>
        <p14:section name="Title slides" id="{40E0B22D-E7B1-427C-A099-0F753BE7F146}">
          <p14:sldIdLst/>
        </p14:section>
        <p14:section name="Divider slides" id="{78E251D3-DC5E-4B4A-A6B4-4A4589DFF5DC}">
          <p14:sldIdLst>
            <p14:sldId id="342"/>
            <p14:sldId id="280"/>
            <p14:sldId id="288"/>
            <p14:sldId id="309"/>
            <p14:sldId id="373"/>
            <p14:sldId id="364"/>
            <p14:sldId id="365"/>
            <p14:sldId id="310"/>
            <p14:sldId id="319"/>
          </p14:sldIdLst>
        </p14:section>
        <p14:section name="Content slides" id="{E4CE66D5-51B2-4221-BDE9-EB6FBEC7E7C7}">
          <p14:sldIdLst/>
        </p14:section>
        <p14:section name="End slide" id="{25243ED0-1CFE-497A-9F6C-FBC3ECF0C538}">
          <p14:sldIdLst/>
        </p14:section>
        <p14:section name="Useful Objects" id="{5370DAAF-79BA-DE48-9C93-E68413160B1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CA9A28-2E4D-4B19-9A88-6DECF1664867}" v="1" dt="2021-10-11T07:44:14.0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86" autoAdjust="0"/>
  </p:normalViewPr>
  <p:slideViewPr>
    <p:cSldViewPr snapToGrid="0">
      <p:cViewPr varScale="1">
        <p:scale>
          <a:sx n="66" d="100"/>
          <a:sy n="66" d="100"/>
        </p:scale>
        <p:origin x="38" y="106"/>
      </p:cViewPr>
      <p:guideLst>
        <p:guide orient="horz" pos="2205"/>
        <p:guide pos="384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99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>
                <a:latin typeface="Arial" panose="020B0604020202020204" pitchFamily="34" charset="0"/>
              </a:rPr>
              <a:t>The University of Nottingham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04BF2-D7DF-479C-9EF9-FF247B43B6E6}" type="datetime1">
              <a:rPr lang="en-GB" smtClean="0">
                <a:latin typeface="Arial" panose="020B0604020202020204" pitchFamily="34" charset="0"/>
              </a:rPr>
              <a:t>13/10/21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>
                <a:latin typeface="Arial" panose="020B0604020202020204" pitchFamily="34" charset="0"/>
              </a:rPr>
              <a:t>Your Department Name etc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DEDAF-6BFF-4ECB-9F4E-2D4AAE5E0143}" type="slidenum">
              <a:rPr lang="en-GB" smtClean="0">
                <a:latin typeface="Arial" panose="020B0604020202020204" pitchFamily="34" charset="0"/>
              </a:rPr>
              <a:t>‹#›</a:t>
            </a:fld>
            <a:endParaRPr lang="en-GB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631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The University of Nottingham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84AD9-1202-424F-8F1E-1DE5EBE3F39C}" type="datetime1">
              <a:rPr lang="en-GB" smtClean="0"/>
              <a:t>13/10/21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AF5A3-63BC-4A87-859D-8ED86BB4B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01821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Andy Nolan</a:t>
            </a:r>
          </a:p>
          <a:p>
            <a:endParaRPr lang="en-GB" dirty="0"/>
          </a:p>
          <a:p>
            <a:r>
              <a:rPr lang="en-GB" dirty="0"/>
              <a:t>This</a:t>
            </a:r>
            <a:r>
              <a:rPr lang="en-GB" baseline="0" dirty="0"/>
              <a:t> is an update – we are not asking for a decision – this is a briefing on the project to help ensure all of UEB are in a common place with regard to the project.</a:t>
            </a:r>
          </a:p>
          <a:p>
            <a:endParaRPr lang="en-GB" baseline="0" dirty="0"/>
          </a:p>
          <a:p>
            <a:r>
              <a:rPr lang="en-GB" baseline="0" dirty="0"/>
              <a:t>We’ve developed a proposal for a circa £28m investment</a:t>
            </a:r>
          </a:p>
          <a:p>
            <a:endParaRPr lang="en-GB" baseline="0" dirty="0"/>
          </a:p>
          <a:p>
            <a:r>
              <a:rPr lang="en-GB" baseline="0" dirty="0"/>
              <a:t>Also – this is not just a BUILDING Project – it’s a fundamental change project and a potential enabler of agile. </a:t>
            </a:r>
            <a:endParaRPr lang="en-GB" dirty="0"/>
          </a:p>
          <a:p>
            <a:endParaRPr lang="en-GB" dirty="0"/>
          </a:p>
          <a:p>
            <a:r>
              <a:rPr lang="en-GB" dirty="0"/>
              <a:t>Current status : </a:t>
            </a:r>
          </a:p>
          <a:p>
            <a:endParaRPr lang="en-GB" dirty="0"/>
          </a:p>
          <a:p>
            <a:r>
              <a:rPr lang="en-GB" dirty="0"/>
              <a:t>4 enabling projects</a:t>
            </a:r>
            <a:r>
              <a:rPr lang="en-GB" baseline="0" dirty="0"/>
              <a:t> have been undertaken</a:t>
            </a:r>
          </a:p>
          <a:p>
            <a:r>
              <a:rPr lang="en-GB" baseline="0" dirty="0"/>
              <a:t>Business case for Project Pinnacle as a PS Hub is in development </a:t>
            </a:r>
          </a:p>
          <a:p>
            <a:r>
              <a:rPr lang="en-GB" baseline="0" dirty="0"/>
              <a:t>Approval from EIC to invest in planning and procurement </a:t>
            </a:r>
          </a:p>
          <a:p>
            <a:endParaRPr lang="en-GB" baseline="0" dirty="0"/>
          </a:p>
          <a:p>
            <a:r>
              <a:rPr lang="en-GB" baseline="0" dirty="0"/>
              <a:t>This is not a ‘done deal’ – but it’s hard to hide a key catalyst project with significant dependencies. 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13/10/21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189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Andy Nolan</a:t>
            </a:r>
          </a:p>
          <a:p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Assigned Office and Meeting Space m</a:t>
            </a:r>
            <a:r>
              <a:rPr lang="en-GB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KMC = 6,294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Pope = 1052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libraries and careers – so basically all of the quad)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JCC = 832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Estates Office = 458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=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8636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Assigned Work Space m2: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Pinnacle = 4056 (this is workspace in the tower, overall NIA as James says is 6264))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Yang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Fujia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1956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=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6015</a:t>
            </a:r>
          </a:p>
          <a:p>
            <a:pPr lvl="0"/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targeting at least a 25% reduction in PS footprint as part of the occupancy model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13/10/21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048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Richard Wigginton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13/10/21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033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Andy Nolan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13/10/21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757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13/10/21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319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Alex Wright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13/10/21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730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Alex Wright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13/10/21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555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Andy Nolan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13/10/21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071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13/10/21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225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ottingham.ac.uk/imagebank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ottingham.ac.uk/imagebank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ottingham.ac.uk/imagebank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nottingham.ac.uk/imagebank" TargetMode="Externa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nottingham.ac.uk/imagebank" TargetMode="Externa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Earth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87140" y="1127760"/>
            <a:ext cx="4610100" cy="306686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presentation title – Arial 32pt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857659-1700-314E-B00F-79040D7445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158B21E-1070-014B-B9DF-CC6AE4E330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4760" y="4194626"/>
            <a:ext cx="4625340" cy="1535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GB" sz="240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Add presenter name or subtitle – Arial 24pt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7FB5A-28C0-E64E-9FEF-7D9F37C42C4A}"/>
              </a:ext>
            </a:extLst>
          </p:cNvPr>
          <p:cNvSpPr/>
          <p:nvPr userDrawn="1"/>
        </p:nvSpPr>
        <p:spPr>
          <a:xfrm>
            <a:off x="12635555" y="0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Use the ‘New Slide’ </a:t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</a:rPr>
              <a:t>or ‘Layout’ buttons for different cover slide options.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2309C-2C73-D748-AA1B-AB05B98A64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48725" y="4194626"/>
            <a:ext cx="3343275" cy="153561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 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CE00DA-F948-9449-B3A1-D7A1FAA0F09F}"/>
              </a:ext>
            </a:extLst>
          </p:cNvPr>
          <p:cNvSpPr/>
          <p:nvPr userDrawn="1"/>
        </p:nvSpPr>
        <p:spPr>
          <a:xfrm>
            <a:off x="12635555" y="4194626"/>
            <a:ext cx="1550894" cy="155089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Add a partner logo</a:t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</a:rPr>
              <a:t>here if required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4CE4322B-60FD-4247-98CC-5B3D3101F0D7}"/>
              </a:ext>
            </a:extLst>
          </p:cNvPr>
          <p:cNvSpPr/>
          <p:nvPr userDrawn="1"/>
        </p:nvSpPr>
        <p:spPr>
          <a:xfrm>
            <a:off x="12335916" y="5239452"/>
            <a:ext cx="1012135" cy="1012135"/>
          </a:xfrm>
          <a:prstGeom prst="arc">
            <a:avLst>
              <a:gd name="adj1" fmla="val 818360"/>
              <a:gd name="adj2" fmla="val 9300445"/>
            </a:avLst>
          </a:prstGeom>
          <a:ln w="158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1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27851B81-1328-7543-96B8-61F01F01B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E7AF8C98-EFFB-8444-A615-B4920C896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05096E2-BE7E-2745-BEDA-2FE7CA4B2C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7829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2EB8B77C-1456-2F4D-971B-A3B002EBED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9555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3018E-1432-7544-BE78-20661EEA3DFC}"/>
              </a:ext>
            </a:extLst>
          </p:cNvPr>
          <p:cNvSpPr/>
          <p:nvPr userDrawn="1"/>
        </p:nvSpPr>
        <p:spPr>
          <a:xfrm>
            <a:off x="12635555" y="0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1497BF54-DDDF-9C43-996F-4B56CDE6B03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539555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B5E9271B-0820-354A-93EC-EB864320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729FF4B-AE88-DA4F-A14E-D6CE4E633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1CD28ED-14F1-B44C-B470-1D224D8D5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87F950BD-F6BF-E946-BF59-9996741B70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9758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erse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B71C68-E69A-D043-938E-2E7E5584D68A}"/>
              </a:ext>
            </a:extLst>
          </p:cNvPr>
          <p:cNvSpPr/>
          <p:nvPr userDrawn="1"/>
        </p:nvSpPr>
        <p:spPr>
          <a:xfrm>
            <a:off x="0" y="1029589"/>
            <a:ext cx="12192000" cy="58284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6" y="2133603"/>
            <a:ext cx="1125769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lang="en-GB" sz="2800" smtClean="0">
                <a:solidFill>
                  <a:schemeClr val="bg1"/>
                </a:solidFill>
                <a:effectLst/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11257698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1E2C30-32D1-C047-B25A-9F37D699E14C}"/>
              </a:ext>
            </a:extLst>
          </p:cNvPr>
          <p:cNvSpPr/>
          <p:nvPr userDrawn="1"/>
        </p:nvSpPr>
        <p:spPr>
          <a:xfrm>
            <a:off x="12635555" y="0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43D5D473-8F2B-CC49-956D-E22C182015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C55CF14C-1036-8240-A4D6-88C76B53C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B57574F-AFAA-7C43-8707-E5A503FC4E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2926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B71C68-E69A-D043-938E-2E7E5584D68A}"/>
              </a:ext>
            </a:extLst>
          </p:cNvPr>
          <p:cNvSpPr/>
          <p:nvPr userDrawn="1"/>
        </p:nvSpPr>
        <p:spPr>
          <a:xfrm>
            <a:off x="0" y="1029589"/>
            <a:ext cx="12192000" cy="58284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6150624" cy="19444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Quote text goes here – Georgia 40pt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1E2C30-32D1-C047-B25A-9F37D699E14C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F0E20FF6-087C-254D-B377-87B46F300B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26250FB6-DFDE-CC4E-BD54-E44B31D1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E546460-2F3C-B743-ACBE-47CE198D33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6197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ock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97768A-E936-2047-B272-A71830C2F46A}"/>
              </a:ext>
            </a:extLst>
          </p:cNvPr>
          <p:cNvSpPr/>
          <p:nvPr userDrawn="1"/>
        </p:nvSpPr>
        <p:spPr>
          <a:xfrm>
            <a:off x="6096000" y="1029589"/>
            <a:ext cx="6096000" cy="58284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FE17E21C-B85B-934A-BF9C-B51FD202E06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39555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lang="en-GB" sz="2800" smtClean="0">
                <a:solidFill>
                  <a:schemeClr val="bg1"/>
                </a:solidFill>
                <a:effectLst/>
              </a:defRPr>
            </a:lvl1pPr>
            <a:lvl2pPr>
              <a:buClr>
                <a:schemeClr val="bg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2EB8B77C-1456-2F4D-971B-A3B002EBED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9555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3018E-1432-7544-BE78-20661EEA3DFC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2A486383-7D66-0D46-B7B2-852429AEE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305C388A-4F4A-D046-A14C-1966CD505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1B3FD81-10DD-0342-9AA1-E2491DE801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3950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act &amp; Figures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3E8FE9F4-4522-2A4A-9C2C-E14E46615C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02114" y="3806825"/>
            <a:ext cx="3041886" cy="3051175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EB8BEFA4-C2B9-BD42-A0A5-04F3692367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53231" y="3806825"/>
            <a:ext cx="3041886" cy="305117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38429D8B-070F-B34C-94B7-DEF1C90FAA0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9117" y="1030288"/>
            <a:ext cx="6096000" cy="277653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3018E-1432-7544-BE78-20661EEA3DFC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Use this slide to showcase key facts and figures by editing the text in these boxes. Options with less boxes are also available in under the ’Layouts’ button.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85012C2-4993-F54F-A804-693637D33D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6246" y="1325014"/>
            <a:ext cx="4107914" cy="16850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500" b="1">
                <a:solidFill>
                  <a:schemeClr val="tx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1 in 5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96B15A1-3AF6-A640-A190-8E8291CF1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6246" y="2968285"/>
            <a:ext cx="5420828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GB" sz="3000" smtClean="0">
                <a:solidFill>
                  <a:schemeClr val="tx1"/>
                </a:solidFill>
                <a:effectLst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r>
              <a:rPr lang="en-GB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Lorem ipsum </a:t>
            </a:r>
            <a:r>
              <a:rPr lang="en-GB" err="1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en-GB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 sit </a:t>
            </a:r>
            <a:r>
              <a:rPr lang="en-GB" err="1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amet</a:t>
            </a:r>
            <a:endParaRPr lang="en-GB">
              <a:solidFill>
                <a:srgbClr val="011C6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45F9D20A-60A4-B749-9837-8CF6B9AF35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16246" y="3997876"/>
            <a:ext cx="2616739" cy="13111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75%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269F27E-1C0A-A446-B7C7-C4A5F89366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6663" y="5308600"/>
            <a:ext cx="2616200" cy="8679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3DF3D1FC-03B8-E04D-9DA6-CDB5C487C4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12665" y="4521347"/>
            <a:ext cx="2616739" cy="13111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£2m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F4AE2FA4-A530-1540-800A-6A0ACFD551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13082" y="3999041"/>
            <a:ext cx="2616200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47168AAF-B20D-5A42-B75B-7723535923C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13082" y="5799705"/>
            <a:ext cx="2616200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4" name="Date Placeholder 2">
            <a:extLst>
              <a:ext uri="{FF2B5EF4-FFF2-40B4-BE49-F238E27FC236}">
                <a16:creationId xmlns:a16="http://schemas.microsoft.com/office/drawing/2014/main" id="{2987AD34-27BC-A940-9D49-9B42BCBEF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5" name="Footer Placeholder 3">
            <a:extLst>
              <a:ext uri="{FF2B5EF4-FFF2-40B4-BE49-F238E27FC236}">
                <a16:creationId xmlns:a16="http://schemas.microsoft.com/office/drawing/2014/main" id="{BEACFBAF-3C16-9442-B6F6-4613A5BB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E8A77961-1C22-C74B-9FA8-22E6A417D98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9651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act &amp; Figures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944C8EB-D3E3-3B4F-9FC5-E6B185D2F57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9117" y="3806825"/>
            <a:ext cx="6096000" cy="305117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A563FF-1797-7C47-B195-3DD52F253B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9117" y="1030288"/>
            <a:ext cx="6096000" cy="277653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3018E-1432-7544-BE78-20661EEA3DFC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Use this slide to showcase key facts and figures by editing the text in these boxes. Options with more boxes are also available in under the ’Layouts’ button.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85012C2-4993-F54F-A804-693637D33D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6246" y="1325014"/>
            <a:ext cx="4107914" cy="16850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500" b="1">
                <a:solidFill>
                  <a:schemeClr val="tx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1 in 5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96B15A1-3AF6-A640-A190-8E8291CF1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6246" y="2968285"/>
            <a:ext cx="5420828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GB" sz="3000" smtClean="0">
                <a:solidFill>
                  <a:schemeClr val="tx1"/>
                </a:solidFill>
                <a:effectLst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r>
              <a:rPr lang="en-GB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Lorem ipsum </a:t>
            </a:r>
            <a:r>
              <a:rPr lang="en-GB" err="1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en-GB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 sit </a:t>
            </a:r>
            <a:r>
              <a:rPr lang="en-GB" err="1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amet</a:t>
            </a:r>
            <a:endParaRPr lang="en-GB">
              <a:solidFill>
                <a:srgbClr val="011C6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3DF3D1FC-03B8-E04D-9DA6-CDB5C487C4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6246" y="4337926"/>
            <a:ext cx="3210526" cy="16850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500" b="1">
                <a:solidFill>
                  <a:schemeClr val="bg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£2m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F4AE2FA4-A530-1540-800A-6A0ACFD551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26771" y="4633351"/>
            <a:ext cx="2242659" cy="12557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Date Placeholder 2">
            <a:extLst>
              <a:ext uri="{FF2B5EF4-FFF2-40B4-BE49-F238E27FC236}">
                <a16:creationId xmlns:a16="http://schemas.microsoft.com/office/drawing/2014/main" id="{F5E29404-E355-8C40-B064-5EED9D5084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0DDCE267-4A5F-E145-8792-06BF12597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8880FF51-74C3-C140-A39F-F630B14480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8664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 Gri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6">
            <a:extLst>
              <a:ext uri="{FF2B5EF4-FFF2-40B4-BE49-F238E27FC236}">
                <a16:creationId xmlns:a16="http://schemas.microsoft.com/office/drawing/2014/main" id="{0963E11F-32F1-6544-8FF4-C1EF6F642B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53600" y="1018730"/>
            <a:ext cx="2438400" cy="24384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44" name="Picture Placeholder 16">
            <a:extLst>
              <a:ext uri="{FF2B5EF4-FFF2-40B4-BE49-F238E27FC236}">
                <a16:creationId xmlns:a16="http://schemas.microsoft.com/office/drawing/2014/main" id="{FF92A6B8-47C8-B244-9D3E-90F39EE693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15200" y="3450545"/>
            <a:ext cx="2438400" cy="24384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42" name="Picture Placeholder 16">
            <a:extLst>
              <a:ext uri="{FF2B5EF4-FFF2-40B4-BE49-F238E27FC236}">
                <a16:creationId xmlns:a16="http://schemas.microsoft.com/office/drawing/2014/main" id="{98C0DB2D-35D1-F142-B809-1833736CA6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76800" y="1018730"/>
            <a:ext cx="2438400" cy="24384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45" name="Picture Placeholder 16">
            <a:extLst>
              <a:ext uri="{FF2B5EF4-FFF2-40B4-BE49-F238E27FC236}">
                <a16:creationId xmlns:a16="http://schemas.microsoft.com/office/drawing/2014/main" id="{5BBCD3E3-1554-B049-8AAF-DF0C933C46F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38400" y="3450545"/>
            <a:ext cx="2438400" cy="24384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E0FFA53-4B53-0345-BD1D-3380331FAD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18730"/>
            <a:ext cx="2438400" cy="24384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53" name="Text Placeholder 47">
            <a:extLst>
              <a:ext uri="{FF2B5EF4-FFF2-40B4-BE49-F238E27FC236}">
                <a16:creationId xmlns:a16="http://schemas.microsoft.com/office/drawing/2014/main" id="{1D5925E4-B891-944B-91DC-A261A1D5FD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53600" y="3450545"/>
            <a:ext cx="2438400" cy="2438400"/>
          </a:xfrm>
          <a:prstGeom prst="rect">
            <a:avLst/>
          </a:prstGeom>
          <a:solidFill>
            <a:schemeClr val="accent1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BBB06489-33E6-1442-BC2F-397F1EC4EA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3450545"/>
            <a:ext cx="2438400" cy="2438400"/>
          </a:xfrm>
          <a:prstGeom prst="rect">
            <a:avLst/>
          </a:prstGeom>
          <a:solidFill>
            <a:schemeClr val="accent5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7C62DAF7-D2F9-5D47-AB79-7712B92267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38400" y="1018730"/>
            <a:ext cx="2438400" cy="2438400"/>
          </a:xfrm>
          <a:prstGeom prst="rect">
            <a:avLst/>
          </a:prstGeom>
          <a:solidFill>
            <a:schemeClr val="accent4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887255BA-4BF0-E844-8BE7-3D125B568E2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76800" y="3450545"/>
            <a:ext cx="2438400" cy="2438400"/>
          </a:xfrm>
          <a:prstGeom prst="rect">
            <a:avLst/>
          </a:prstGeom>
          <a:solidFill>
            <a:schemeClr val="accent3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7">
            <a:extLst>
              <a:ext uri="{FF2B5EF4-FFF2-40B4-BE49-F238E27FC236}">
                <a16:creationId xmlns:a16="http://schemas.microsoft.com/office/drawing/2014/main" id="{FAC8937D-B337-F944-8F1C-14A4768CD59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15200" y="1018730"/>
            <a:ext cx="2438400" cy="2438400"/>
          </a:xfrm>
          <a:prstGeom prst="rect">
            <a:avLst/>
          </a:prstGeom>
          <a:solidFill>
            <a:schemeClr val="accent2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Date Placeholder 2">
            <a:extLst>
              <a:ext uri="{FF2B5EF4-FFF2-40B4-BE49-F238E27FC236}">
                <a16:creationId xmlns:a16="http://schemas.microsoft.com/office/drawing/2014/main" id="{8C5D4842-7C0F-EC46-A474-5DF0CEC9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486993" cy="365125"/>
          </a:xfrm>
          <a:prstGeom prst="rect">
            <a:avLst/>
          </a:prstGeom>
        </p:spPr>
        <p:txBody>
          <a:bodyPr/>
          <a:lstStyle/>
          <a:p>
            <a:fld id="{285EAF73-EE3C-41B7-AE89-4A15C844158B}" type="datetime4">
              <a:rPr lang="en-GB" smtClean="0"/>
              <a:t>13 October 2021</a:t>
            </a:fld>
            <a:endParaRPr lang="en-GB"/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84666CE4-75BF-B34F-8276-FC5F1A57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764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FAD10673-0692-CB4F-8CF7-113E837416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8229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1521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AD3390C2-6273-9244-A9F3-90837D6D6F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653" y="924978"/>
            <a:ext cx="6086347" cy="5933022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0CE78B1-0A9D-D049-8709-9CE32BD9D2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029589"/>
            <a:ext cx="6096000" cy="58277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E3763FFE-87B6-D04C-8D15-AC31B471D1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5178" y="4895151"/>
            <a:ext cx="6076822" cy="1962150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5">
                  <a:alpha val="5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990D2C-E643-0846-B649-81EC000B6937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Drag and drop an image onto this slide or click the picture icon to select an image. You can find our </a:t>
            </a:r>
            <a:r>
              <a:rPr lang="en-US" sz="1600" err="1">
                <a:solidFill>
                  <a:schemeClr val="tx2"/>
                </a:solidFill>
              </a:rPr>
              <a:t>imagebank</a:t>
            </a:r>
            <a:r>
              <a:rPr lang="en-US" sz="1600">
                <a:solidFill>
                  <a:schemeClr val="tx2"/>
                </a:solidFill>
              </a:rPr>
              <a:t> here:</a:t>
            </a:r>
          </a:p>
          <a:p>
            <a:pPr algn="l"/>
            <a:r>
              <a:rPr lang="en-US" sz="1600" err="1">
                <a:solidFill>
                  <a:schemeClr val="tx2"/>
                </a:solidFill>
                <a:hlinkClick r:id="rId4"/>
              </a:rPr>
              <a:t>www.nottingham.ac.uk</a:t>
            </a:r>
            <a:r>
              <a:rPr lang="en-US" sz="1600">
                <a:solidFill>
                  <a:schemeClr val="tx2"/>
                </a:solidFill>
                <a:hlinkClick r:id="rId4"/>
              </a:rPr>
              <a:t>/</a:t>
            </a:r>
            <a:r>
              <a:rPr lang="en-US" sz="1600" err="1">
                <a:solidFill>
                  <a:schemeClr val="tx2"/>
                </a:solidFill>
                <a:hlinkClick r:id="rId4"/>
              </a:rPr>
              <a:t>imagebank</a:t>
            </a:r>
            <a:r>
              <a:rPr lang="en-US" sz="1600">
                <a:solidFill>
                  <a:schemeClr val="tx2"/>
                </a:solidFill>
                <a:hlinkClick r:id="rId4"/>
              </a:rPr>
              <a:t> 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478D9FEA-DB2B-6A45-97A4-F6B0D4E2E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68816193-F97B-4A43-B903-C799F573E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DE47A69B-7B76-B441-995B-5AF4213423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7680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Slide 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AD3390C2-6273-9244-A9F3-90837D6D6F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653" y="924978"/>
            <a:ext cx="6086347" cy="5933022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0CE78B1-0A9D-D049-8709-9CE32BD9D2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029589"/>
            <a:ext cx="6096000" cy="58277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E3763FFE-87B6-D04C-8D15-AC31B471D1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5178" y="4895151"/>
            <a:ext cx="6076822" cy="1962150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5">
                  <a:alpha val="5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lang="en-GB" sz="2800" smtClean="0">
                <a:solidFill>
                  <a:schemeClr val="bg1"/>
                </a:solidFill>
                <a:effectLst/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990D2C-E643-0846-B649-81EC000B6937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Drag and drop an image onto this slide or click the picture icon to select an image. You can find our </a:t>
            </a:r>
            <a:r>
              <a:rPr lang="en-US" sz="1600" err="1">
                <a:solidFill>
                  <a:schemeClr val="tx2"/>
                </a:solidFill>
              </a:rPr>
              <a:t>imagebank</a:t>
            </a:r>
            <a:r>
              <a:rPr lang="en-US" sz="1600">
                <a:solidFill>
                  <a:schemeClr val="tx2"/>
                </a:solidFill>
              </a:rPr>
              <a:t> here:</a:t>
            </a:r>
          </a:p>
          <a:p>
            <a:pPr algn="l"/>
            <a:r>
              <a:rPr lang="en-US" sz="1600" err="1">
                <a:solidFill>
                  <a:schemeClr val="tx2"/>
                </a:solidFill>
                <a:hlinkClick r:id="rId4"/>
              </a:rPr>
              <a:t>www.nottingham.ac.uk</a:t>
            </a:r>
            <a:r>
              <a:rPr lang="en-US" sz="1600">
                <a:solidFill>
                  <a:schemeClr val="tx2"/>
                </a:solidFill>
                <a:hlinkClick r:id="rId4"/>
              </a:rPr>
              <a:t>/</a:t>
            </a:r>
            <a:r>
              <a:rPr lang="en-US" sz="1600" err="1">
                <a:solidFill>
                  <a:schemeClr val="tx2"/>
                </a:solidFill>
                <a:hlinkClick r:id="rId4"/>
              </a:rPr>
              <a:t>imagebank</a:t>
            </a:r>
            <a:r>
              <a:rPr lang="en-US" sz="1600">
                <a:solidFill>
                  <a:schemeClr val="tx2"/>
                </a:solidFill>
                <a:hlinkClick r:id="rId4"/>
              </a:rPr>
              <a:t> 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2829581F-89A7-2F45-AEDF-13BBA609D0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D90419B6-7C51-714B-B9AF-5A8331110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F403D8CA-B469-274B-A619-DD30F98BF6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265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Campu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E23AA1-5E84-1542-85FA-0AD28CCBD6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3B6D91D-08CC-8B40-9A20-FA41181022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7140" y="1127760"/>
            <a:ext cx="4610100" cy="306686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presentation title – Arial 32pt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D62B56-9FE8-D94E-A6EA-EC6A8F1694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4760" y="4194626"/>
            <a:ext cx="4625340" cy="1535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GB" sz="240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Add presenter name or subtitle – Arial 24pt</a:t>
            </a:r>
          </a:p>
        </p:txBody>
      </p:sp>
    </p:spTree>
    <p:extLst>
      <p:ext uri="{BB962C8B-B14F-4D97-AF65-F5344CB8AC3E}">
        <p14:creationId xmlns:p14="http://schemas.microsoft.com/office/powerpoint/2010/main" val="1668866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8CD7C8D-4EBF-E54E-8157-B82F50C780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2539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0CE78B1-0A9D-D049-8709-9CE32BD9D2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030288"/>
            <a:ext cx="12192000" cy="58277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47CCA2-0399-254E-ACFE-E5730EC8E4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895850"/>
            <a:ext cx="12192000" cy="1962150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5">
                  <a:alpha val="5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990D2C-E643-0846-B649-81EC000B6937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Drag and drop an image onto this slide or click the picture icon to select an image. You can find our </a:t>
            </a:r>
            <a:r>
              <a:rPr lang="en-US" sz="1600" err="1">
                <a:solidFill>
                  <a:schemeClr val="tx2"/>
                </a:solidFill>
              </a:rPr>
              <a:t>imagebank</a:t>
            </a:r>
            <a:r>
              <a:rPr lang="en-US" sz="1600">
                <a:solidFill>
                  <a:schemeClr val="tx2"/>
                </a:solidFill>
              </a:rPr>
              <a:t> here:</a:t>
            </a:r>
          </a:p>
          <a:p>
            <a:pPr algn="l"/>
            <a:r>
              <a:rPr lang="en-US" sz="1600" err="1">
                <a:solidFill>
                  <a:schemeClr val="tx2"/>
                </a:solidFill>
                <a:hlinkClick r:id="rId4"/>
              </a:rPr>
              <a:t>www.nottingham.ac.uk</a:t>
            </a:r>
            <a:r>
              <a:rPr lang="en-US" sz="1600">
                <a:solidFill>
                  <a:schemeClr val="tx2"/>
                </a:solidFill>
                <a:hlinkClick r:id="rId4"/>
              </a:rPr>
              <a:t>/</a:t>
            </a:r>
            <a:r>
              <a:rPr lang="en-US" sz="1600" err="1">
                <a:solidFill>
                  <a:schemeClr val="tx2"/>
                </a:solidFill>
                <a:hlinkClick r:id="rId4"/>
              </a:rPr>
              <a:t>imagebank</a:t>
            </a:r>
            <a:r>
              <a:rPr lang="en-US" sz="1600">
                <a:solidFill>
                  <a:schemeClr val="tx2"/>
                </a:solidFill>
                <a:hlinkClick r:id="rId4"/>
              </a:rPr>
              <a:t> 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71412D12-3864-394B-985D-3364B1646D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48699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EAF73-EE3C-41B7-AE89-4A15C844158B}" type="datetime4">
              <a:rPr lang="en-GB" smtClean="0"/>
              <a:pPr/>
              <a:t>13 October 2021</a:t>
            </a:fld>
            <a:endParaRPr lang="en-GB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89377BC7-EA60-2841-8608-D79A7C3B7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7644" y="6356350"/>
            <a:ext cx="34692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7ECF5E4-B74A-FB48-B872-16F3292CF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82291" y="6356350"/>
            <a:ext cx="1080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3504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410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Castle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AFCAE9-B754-8C4D-B7F9-C051D54669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32632" cy="10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73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Earth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7EDC40-08B7-C54D-9A16-7B5D3FDD4F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483873-86BD-454E-AF6E-E4D2764B65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6719" y="1123805"/>
            <a:ext cx="4629834" cy="461039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End slide</a:t>
            </a:r>
            <a:br>
              <a:rPr lang="en-US"/>
            </a:br>
            <a:r>
              <a:rPr lang="en-US"/>
              <a:t>questions?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715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– Campu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B07C01-E6FE-374C-80D0-F5676A0E07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C67C3C0-F69E-E643-A32B-61F2F310AA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6719" y="1123805"/>
            <a:ext cx="4629834" cy="461039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End slide</a:t>
            </a:r>
            <a:br>
              <a:rPr lang="en-US"/>
            </a:br>
            <a:r>
              <a:rPr lang="en-US"/>
              <a:t>questions?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826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6" y="2133603"/>
            <a:ext cx="1125769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11257698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D7149951-3981-CB4B-98B8-B21C82EE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486993" cy="365125"/>
          </a:xfrm>
          <a:prstGeom prst="rect">
            <a:avLst/>
          </a:prstGeom>
        </p:spPr>
        <p:txBody>
          <a:bodyPr/>
          <a:lstStyle/>
          <a:p>
            <a:fld id="{285EAF73-EE3C-41B7-AE89-4A15C844158B}" type="datetime4">
              <a:rPr lang="en-GB" smtClean="0"/>
              <a:t>13 October 2021</a:t>
            </a:fld>
            <a:endParaRPr lang="en-GB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0EAA601D-72F3-BE4F-9229-FCBD9986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764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7363097-8A1E-F548-98B9-D9C329A480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8229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3F670C-95B5-454E-9804-5609FD32D6F9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All items on these slides are editable. You can change the </a:t>
            </a:r>
            <a:r>
              <a:rPr lang="en-US" sz="1600" err="1">
                <a:solidFill>
                  <a:schemeClr val="tx2"/>
                </a:solidFill>
              </a:rPr>
              <a:t>colour</a:t>
            </a:r>
            <a:r>
              <a:rPr lang="en-US" sz="1600">
                <a:solidFill>
                  <a:schemeClr val="tx2"/>
                </a:solidFill>
              </a:rPr>
              <a:t>, outline and size easily as you do with other PowerPoint shapes.</a:t>
            </a:r>
          </a:p>
        </p:txBody>
      </p:sp>
    </p:spTree>
    <p:extLst>
      <p:ext uri="{BB962C8B-B14F-4D97-AF65-F5344CB8AC3E}">
        <p14:creationId xmlns:p14="http://schemas.microsoft.com/office/powerpoint/2010/main" val="85223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11257698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D7149951-3981-CB4B-98B8-B21C82EE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486993" cy="365125"/>
          </a:xfrm>
          <a:prstGeom prst="rect">
            <a:avLst/>
          </a:prstGeom>
        </p:spPr>
        <p:txBody>
          <a:bodyPr/>
          <a:lstStyle/>
          <a:p>
            <a:fld id="{285EAF73-EE3C-41B7-AE89-4A15C844158B}" type="datetime4">
              <a:rPr lang="en-GB" smtClean="0"/>
              <a:t>13 October 2021</a:t>
            </a:fld>
            <a:endParaRPr lang="en-GB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0EAA601D-72F3-BE4F-9229-FCBD9986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764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7363097-8A1E-F548-98B9-D9C329A480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8229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C76EA1E-DDD4-3C48-962B-715F6034D482}"/>
              </a:ext>
            </a:extLst>
          </p:cNvPr>
          <p:cNvSpPr/>
          <p:nvPr userDrawn="1"/>
        </p:nvSpPr>
        <p:spPr>
          <a:xfrm>
            <a:off x="479376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EFAD833-6EA6-CF4E-A26E-B6FDE789CD8B}"/>
              </a:ext>
            </a:extLst>
          </p:cNvPr>
          <p:cNvSpPr/>
          <p:nvPr userDrawn="1"/>
        </p:nvSpPr>
        <p:spPr>
          <a:xfrm>
            <a:off x="1495424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9D51130-6DBC-B947-B5BA-B65F7AAB5E83}"/>
              </a:ext>
            </a:extLst>
          </p:cNvPr>
          <p:cNvSpPr/>
          <p:nvPr userDrawn="1"/>
        </p:nvSpPr>
        <p:spPr>
          <a:xfrm>
            <a:off x="2511472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49BC211-0BDE-F247-BCA6-AFE6CBE484EE}"/>
              </a:ext>
            </a:extLst>
          </p:cNvPr>
          <p:cNvSpPr/>
          <p:nvPr userDrawn="1"/>
        </p:nvSpPr>
        <p:spPr>
          <a:xfrm>
            <a:off x="3527520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2608658-76A6-4649-8FAC-7587274B2DF9}"/>
              </a:ext>
            </a:extLst>
          </p:cNvPr>
          <p:cNvSpPr/>
          <p:nvPr userDrawn="1"/>
        </p:nvSpPr>
        <p:spPr>
          <a:xfrm>
            <a:off x="4543568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7CD998D-A504-2046-9915-EC22DA08B192}"/>
              </a:ext>
            </a:extLst>
          </p:cNvPr>
          <p:cNvSpPr/>
          <p:nvPr userDrawn="1"/>
        </p:nvSpPr>
        <p:spPr>
          <a:xfrm>
            <a:off x="5559616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BA829B4-C56F-B347-BFDB-414400402ADF}"/>
              </a:ext>
            </a:extLst>
          </p:cNvPr>
          <p:cNvSpPr/>
          <p:nvPr userDrawn="1"/>
        </p:nvSpPr>
        <p:spPr>
          <a:xfrm>
            <a:off x="6575664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DC6FE5D-AA56-FE47-B996-1170E8CED2BE}"/>
              </a:ext>
            </a:extLst>
          </p:cNvPr>
          <p:cNvSpPr/>
          <p:nvPr userDrawn="1"/>
        </p:nvSpPr>
        <p:spPr>
          <a:xfrm>
            <a:off x="7591712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E6118C8-C196-874E-AD11-AFD75EFC5DB1}"/>
              </a:ext>
            </a:extLst>
          </p:cNvPr>
          <p:cNvSpPr/>
          <p:nvPr userDrawn="1"/>
        </p:nvSpPr>
        <p:spPr>
          <a:xfrm>
            <a:off x="8607760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818FB46-1242-314A-AA24-56DEFFE7F884}"/>
              </a:ext>
            </a:extLst>
          </p:cNvPr>
          <p:cNvSpPr/>
          <p:nvPr userDrawn="1"/>
        </p:nvSpPr>
        <p:spPr>
          <a:xfrm>
            <a:off x="9623808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DB9B69D-3C0B-2647-95F9-0A10DF633026}"/>
              </a:ext>
            </a:extLst>
          </p:cNvPr>
          <p:cNvSpPr/>
          <p:nvPr userDrawn="1"/>
        </p:nvSpPr>
        <p:spPr>
          <a:xfrm>
            <a:off x="10639856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F523F24-CB29-4C41-AA9D-97A31EB1E255}"/>
              </a:ext>
            </a:extLst>
          </p:cNvPr>
          <p:cNvSpPr/>
          <p:nvPr userDrawn="1"/>
        </p:nvSpPr>
        <p:spPr>
          <a:xfrm>
            <a:off x="479376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C448243-5866-954D-BA91-678DECE88B0A}"/>
              </a:ext>
            </a:extLst>
          </p:cNvPr>
          <p:cNvSpPr/>
          <p:nvPr userDrawn="1"/>
        </p:nvSpPr>
        <p:spPr>
          <a:xfrm>
            <a:off x="1495424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86F0C8-D62F-8249-80D5-912801A3F4B3}"/>
              </a:ext>
            </a:extLst>
          </p:cNvPr>
          <p:cNvSpPr/>
          <p:nvPr userDrawn="1"/>
        </p:nvSpPr>
        <p:spPr>
          <a:xfrm>
            <a:off x="2511472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B52E35A-D5C2-3A4E-978C-E493D92D6A24}"/>
              </a:ext>
            </a:extLst>
          </p:cNvPr>
          <p:cNvSpPr/>
          <p:nvPr userDrawn="1"/>
        </p:nvSpPr>
        <p:spPr>
          <a:xfrm>
            <a:off x="3527520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596DCCD-13ED-F640-8F62-02E7AA83E40D}"/>
              </a:ext>
            </a:extLst>
          </p:cNvPr>
          <p:cNvSpPr/>
          <p:nvPr userDrawn="1"/>
        </p:nvSpPr>
        <p:spPr>
          <a:xfrm>
            <a:off x="4543568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588D2C8-948B-C34F-8DB9-C63AF94FCC35}"/>
              </a:ext>
            </a:extLst>
          </p:cNvPr>
          <p:cNvSpPr/>
          <p:nvPr userDrawn="1"/>
        </p:nvSpPr>
        <p:spPr>
          <a:xfrm>
            <a:off x="5559616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09BBB31-E9CF-B349-B152-D698680DF4DF}"/>
              </a:ext>
            </a:extLst>
          </p:cNvPr>
          <p:cNvSpPr/>
          <p:nvPr userDrawn="1"/>
        </p:nvSpPr>
        <p:spPr>
          <a:xfrm>
            <a:off x="6575664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3D54F1B-2D5C-484A-8D1E-09241BBD8BF3}"/>
              </a:ext>
            </a:extLst>
          </p:cNvPr>
          <p:cNvSpPr/>
          <p:nvPr userDrawn="1"/>
        </p:nvSpPr>
        <p:spPr>
          <a:xfrm>
            <a:off x="7591712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EC7455F-8851-2E43-8B67-4A3649CEC8D7}"/>
              </a:ext>
            </a:extLst>
          </p:cNvPr>
          <p:cNvSpPr/>
          <p:nvPr userDrawn="1"/>
        </p:nvSpPr>
        <p:spPr>
          <a:xfrm>
            <a:off x="8607760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BABBA1C-E822-E940-9148-A5487BDD8AEA}"/>
              </a:ext>
            </a:extLst>
          </p:cNvPr>
          <p:cNvSpPr/>
          <p:nvPr userDrawn="1"/>
        </p:nvSpPr>
        <p:spPr>
          <a:xfrm>
            <a:off x="9623808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908A034-F2FC-E641-9D92-8CFE594C1639}"/>
              </a:ext>
            </a:extLst>
          </p:cNvPr>
          <p:cNvSpPr/>
          <p:nvPr userDrawn="1"/>
        </p:nvSpPr>
        <p:spPr>
          <a:xfrm>
            <a:off x="10639856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C56D07C-2B40-1346-8517-D086B1FFF5F0}"/>
              </a:ext>
            </a:extLst>
          </p:cNvPr>
          <p:cNvSpPr/>
          <p:nvPr userDrawn="1"/>
        </p:nvSpPr>
        <p:spPr>
          <a:xfrm>
            <a:off x="479376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FABD5C5-0264-2F49-8C19-F2C627B54D83}"/>
              </a:ext>
            </a:extLst>
          </p:cNvPr>
          <p:cNvSpPr/>
          <p:nvPr userDrawn="1"/>
        </p:nvSpPr>
        <p:spPr>
          <a:xfrm>
            <a:off x="1495424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E2DCE88-820C-0347-87F1-2F20466148AA}"/>
              </a:ext>
            </a:extLst>
          </p:cNvPr>
          <p:cNvSpPr/>
          <p:nvPr userDrawn="1"/>
        </p:nvSpPr>
        <p:spPr>
          <a:xfrm>
            <a:off x="2511472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0D35FA6-7BEF-234E-9F42-2311FD2F4AA2}"/>
              </a:ext>
            </a:extLst>
          </p:cNvPr>
          <p:cNvSpPr/>
          <p:nvPr userDrawn="1"/>
        </p:nvSpPr>
        <p:spPr>
          <a:xfrm>
            <a:off x="3527520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ABFF75B-7609-8448-B68E-E5C15C923097}"/>
              </a:ext>
            </a:extLst>
          </p:cNvPr>
          <p:cNvSpPr/>
          <p:nvPr userDrawn="1"/>
        </p:nvSpPr>
        <p:spPr>
          <a:xfrm>
            <a:off x="4543568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A96E601-59F3-0F46-A3D6-6C77B2A5D315}"/>
              </a:ext>
            </a:extLst>
          </p:cNvPr>
          <p:cNvSpPr/>
          <p:nvPr userDrawn="1"/>
        </p:nvSpPr>
        <p:spPr>
          <a:xfrm>
            <a:off x="5559616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D65771C-6846-2743-997B-88678013BC34}"/>
              </a:ext>
            </a:extLst>
          </p:cNvPr>
          <p:cNvSpPr/>
          <p:nvPr userDrawn="1"/>
        </p:nvSpPr>
        <p:spPr>
          <a:xfrm>
            <a:off x="6575664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CC5F643-98D6-B84E-872E-A198ADAC580A}"/>
              </a:ext>
            </a:extLst>
          </p:cNvPr>
          <p:cNvSpPr/>
          <p:nvPr userDrawn="1"/>
        </p:nvSpPr>
        <p:spPr>
          <a:xfrm>
            <a:off x="7591712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B93A778-C3EE-A84B-B356-B8459C22E9AD}"/>
              </a:ext>
            </a:extLst>
          </p:cNvPr>
          <p:cNvSpPr/>
          <p:nvPr userDrawn="1"/>
        </p:nvSpPr>
        <p:spPr>
          <a:xfrm>
            <a:off x="8607760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C0788B4-C3F0-9047-80BA-AB87DC1E320B}"/>
              </a:ext>
            </a:extLst>
          </p:cNvPr>
          <p:cNvSpPr/>
          <p:nvPr userDrawn="1"/>
        </p:nvSpPr>
        <p:spPr>
          <a:xfrm>
            <a:off x="9623808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4ADC236-12A6-F643-8463-1FD369222EBD}"/>
              </a:ext>
            </a:extLst>
          </p:cNvPr>
          <p:cNvSpPr/>
          <p:nvPr userDrawn="1"/>
        </p:nvSpPr>
        <p:spPr>
          <a:xfrm>
            <a:off x="10639856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EA95CDD-4ACA-6E45-9E03-DED57B7A17B1}"/>
              </a:ext>
            </a:extLst>
          </p:cNvPr>
          <p:cNvSpPr/>
          <p:nvPr userDrawn="1"/>
        </p:nvSpPr>
        <p:spPr>
          <a:xfrm>
            <a:off x="479376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076A291-1120-D841-A17C-4744BD31119E}"/>
              </a:ext>
            </a:extLst>
          </p:cNvPr>
          <p:cNvSpPr/>
          <p:nvPr userDrawn="1"/>
        </p:nvSpPr>
        <p:spPr>
          <a:xfrm>
            <a:off x="1495424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2D9F7EB-EB5B-5849-8960-87554EFE96A2}"/>
              </a:ext>
            </a:extLst>
          </p:cNvPr>
          <p:cNvSpPr/>
          <p:nvPr userDrawn="1"/>
        </p:nvSpPr>
        <p:spPr>
          <a:xfrm>
            <a:off x="2511472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CE8B47E-F0B9-2F48-81E2-0CFF01F4019C}"/>
              </a:ext>
            </a:extLst>
          </p:cNvPr>
          <p:cNvSpPr/>
          <p:nvPr userDrawn="1"/>
        </p:nvSpPr>
        <p:spPr>
          <a:xfrm>
            <a:off x="3527520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A52769C-586D-0547-8B43-FDA5D125AC4A}"/>
              </a:ext>
            </a:extLst>
          </p:cNvPr>
          <p:cNvSpPr/>
          <p:nvPr userDrawn="1"/>
        </p:nvSpPr>
        <p:spPr>
          <a:xfrm>
            <a:off x="4543568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4832484-9AF3-3040-B362-12AFCE82E568}"/>
              </a:ext>
            </a:extLst>
          </p:cNvPr>
          <p:cNvSpPr/>
          <p:nvPr userDrawn="1"/>
        </p:nvSpPr>
        <p:spPr>
          <a:xfrm>
            <a:off x="5559616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9B343D7-5277-2544-8430-448DEC700E1E}"/>
              </a:ext>
            </a:extLst>
          </p:cNvPr>
          <p:cNvSpPr/>
          <p:nvPr userDrawn="1"/>
        </p:nvSpPr>
        <p:spPr>
          <a:xfrm>
            <a:off x="6575664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82C02EB-B68E-9044-994A-65588C5F126D}"/>
              </a:ext>
            </a:extLst>
          </p:cNvPr>
          <p:cNvSpPr/>
          <p:nvPr userDrawn="1"/>
        </p:nvSpPr>
        <p:spPr>
          <a:xfrm>
            <a:off x="7591712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2BE44DB-D273-AB46-89D2-7C2B30912659}"/>
              </a:ext>
            </a:extLst>
          </p:cNvPr>
          <p:cNvSpPr/>
          <p:nvPr userDrawn="1"/>
        </p:nvSpPr>
        <p:spPr>
          <a:xfrm>
            <a:off x="8607760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3E20485-2E4B-9B4C-AE6B-3C1B1509B043}"/>
              </a:ext>
            </a:extLst>
          </p:cNvPr>
          <p:cNvSpPr/>
          <p:nvPr userDrawn="1"/>
        </p:nvSpPr>
        <p:spPr>
          <a:xfrm>
            <a:off x="9623808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284C2AF-F9F6-6943-AF27-AD08B011A677}"/>
              </a:ext>
            </a:extLst>
          </p:cNvPr>
          <p:cNvSpPr/>
          <p:nvPr userDrawn="1"/>
        </p:nvSpPr>
        <p:spPr>
          <a:xfrm>
            <a:off x="10639856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665E85D-8861-794D-A0B5-7227A4A9BDEC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All items on these slides are editable. You can change the </a:t>
            </a:r>
            <a:r>
              <a:rPr lang="en-US" sz="1600" err="1">
                <a:solidFill>
                  <a:schemeClr val="tx2"/>
                </a:solidFill>
              </a:rPr>
              <a:t>colour</a:t>
            </a:r>
            <a:r>
              <a:rPr lang="en-US" sz="1600">
                <a:solidFill>
                  <a:schemeClr val="tx2"/>
                </a:solidFill>
              </a:rPr>
              <a:t>, outline and size easily as you do with other PowerPoint shapes.</a:t>
            </a:r>
          </a:p>
        </p:txBody>
      </p:sp>
    </p:spTree>
    <p:extLst>
      <p:ext uri="{BB962C8B-B14F-4D97-AF65-F5344CB8AC3E}">
        <p14:creationId xmlns:p14="http://schemas.microsoft.com/office/powerpoint/2010/main" val="14080397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15612" y="992766"/>
            <a:ext cx="11360801" cy="2736801"/>
          </a:xfrm>
          <a:prstGeom prst="rect">
            <a:avLst/>
          </a:prstGeom>
        </p:spPr>
        <p:txBody>
          <a:bodyPr anchor="b"/>
          <a:lstStyle>
            <a:lvl1pPr algn="ctr">
              <a:defRPr sz="6933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599" y="3778834"/>
            <a:ext cx="11360803" cy="1056801"/>
          </a:xfrm>
          <a:prstGeom prst="rect">
            <a:avLst/>
          </a:prstGeom>
        </p:spPr>
        <p:txBody>
          <a:bodyPr/>
          <a:lstStyle>
            <a:lvl1pPr marL="457189" indent="-304792" algn="ctr">
              <a:lnSpc>
                <a:spcPct val="100000"/>
              </a:lnSpc>
              <a:buClrTx/>
              <a:buSzTx/>
              <a:buFontTx/>
              <a:buNone/>
              <a:defRPr sz="3733"/>
            </a:lvl1pPr>
            <a:lvl2pPr marL="457189" indent="338658" algn="ctr">
              <a:lnSpc>
                <a:spcPct val="100000"/>
              </a:lnSpc>
              <a:buClrTx/>
              <a:buSzTx/>
              <a:buFontTx/>
              <a:buNone/>
              <a:defRPr sz="3733"/>
            </a:lvl2pPr>
            <a:lvl3pPr marL="457189" indent="948243" algn="ctr">
              <a:lnSpc>
                <a:spcPct val="100000"/>
              </a:lnSpc>
              <a:buClrTx/>
              <a:buSzTx/>
              <a:buFontTx/>
              <a:buNone/>
              <a:defRPr sz="3733"/>
            </a:lvl3pPr>
            <a:lvl4pPr marL="457189" indent="1557828" algn="ctr">
              <a:lnSpc>
                <a:spcPct val="100000"/>
              </a:lnSpc>
              <a:buClrTx/>
              <a:buSzTx/>
              <a:buFontTx/>
              <a:buNone/>
              <a:defRPr sz="3733"/>
            </a:lvl4pPr>
            <a:lvl5pPr marL="457189" indent="2167412" algn="ctr">
              <a:lnSpc>
                <a:spcPct val="100000"/>
              </a:lnSpc>
              <a:buClrTx/>
              <a:buSzTx/>
              <a:buFontTx/>
              <a:buNone/>
              <a:defRPr sz="3733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74783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Earth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87140" y="1127760"/>
            <a:ext cx="4610100" cy="306686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presentation title – Arial 32pt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9570720" y="5465236"/>
            <a:ext cx="2209800" cy="10287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Add partner logo here if required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857659-1700-314E-B00F-79040D7445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158B21E-1070-014B-B9DF-CC6AE4E330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4760" y="4194626"/>
            <a:ext cx="4625340" cy="1535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GB" sz="240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Add presenter name or subtitle – Arial 24pt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7FB5A-28C0-E64E-9FEF-7D9F37C42C4A}"/>
              </a:ext>
            </a:extLst>
          </p:cNvPr>
          <p:cNvSpPr/>
          <p:nvPr userDrawn="1"/>
        </p:nvSpPr>
        <p:spPr>
          <a:xfrm>
            <a:off x="12635555" y="0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Use the ‘New Slide’ </a:t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</a:rPr>
              <a:t>or ‘Layout’ buttons for different cover slide options.</a:t>
            </a:r>
          </a:p>
        </p:txBody>
      </p:sp>
    </p:spTree>
    <p:extLst>
      <p:ext uri="{BB962C8B-B14F-4D97-AF65-F5344CB8AC3E}">
        <p14:creationId xmlns:p14="http://schemas.microsoft.com/office/powerpoint/2010/main" val="3292662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Campu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E23AA1-5E84-1542-85FA-0AD28CCBD6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3B6D91D-08CC-8B40-9A20-FA41181022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7140" y="1127760"/>
            <a:ext cx="4610100" cy="306686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presentation title – Arial 32pt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D62B56-9FE8-D94E-A6EA-EC6A8F1694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4760" y="4194626"/>
            <a:ext cx="4625340" cy="1535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GB" sz="240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Add presenter name or subtitle – Arial 24pt</a:t>
            </a:r>
          </a:p>
        </p:txBody>
      </p:sp>
    </p:spTree>
    <p:extLst>
      <p:ext uri="{BB962C8B-B14F-4D97-AF65-F5344CB8AC3E}">
        <p14:creationId xmlns:p14="http://schemas.microsoft.com/office/powerpoint/2010/main" val="102080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Peop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385F48C-130A-074B-BAE4-5071492DF3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74767" cy="103094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E0A4753-72CA-6241-85A5-FA5F9E40D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7140" y="1127760"/>
            <a:ext cx="4610100" cy="306686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presentation title – Arial 32pt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C60C8-55FD-084A-BE95-B2E7664467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4760" y="4194626"/>
            <a:ext cx="4625340" cy="1535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GB" sz="240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Add presenter name or subtitle – Arial 24pt</a:t>
            </a:r>
          </a:p>
        </p:txBody>
      </p:sp>
    </p:spTree>
    <p:extLst>
      <p:ext uri="{BB962C8B-B14F-4D97-AF65-F5344CB8AC3E}">
        <p14:creationId xmlns:p14="http://schemas.microsoft.com/office/powerpoint/2010/main" val="41498375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Peop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385F48C-130A-074B-BAE4-5071492DF3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74767" cy="103094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E0A4753-72CA-6241-85A5-FA5F9E40D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7140" y="1127760"/>
            <a:ext cx="4610100" cy="306686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presentation title – Arial 32pt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C60C8-55FD-084A-BE95-B2E7664467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4760" y="4194626"/>
            <a:ext cx="4625340" cy="1535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GB" sz="240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Add presenter name or subtitle – Arial 24pt</a:t>
            </a:r>
          </a:p>
        </p:txBody>
      </p:sp>
    </p:spTree>
    <p:extLst>
      <p:ext uri="{BB962C8B-B14F-4D97-AF65-F5344CB8AC3E}">
        <p14:creationId xmlns:p14="http://schemas.microsoft.com/office/powerpoint/2010/main" val="289513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Science &amp; Technolog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BA9BED-34B5-9D4D-A988-760726B7CE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DEB89620-E302-6C4B-B385-8DB40106EB6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570720" y="5465236"/>
            <a:ext cx="2209800" cy="10287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Add partner logo here if required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D7A035-88C0-B640-91D8-3B73C22448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7140" y="1127760"/>
            <a:ext cx="4610100" cy="306686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presentation title – Arial 32pt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4D1AC89-727B-C049-9CD3-8F38C0F22C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4760" y="4194626"/>
            <a:ext cx="4625340" cy="1535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GB" sz="240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Add presenter name or subtitle – Arial 24pt</a:t>
            </a:r>
          </a:p>
        </p:txBody>
      </p:sp>
    </p:spTree>
    <p:extLst>
      <p:ext uri="{BB962C8B-B14F-4D97-AF65-F5344CB8AC3E}">
        <p14:creationId xmlns:p14="http://schemas.microsoft.com/office/powerpoint/2010/main" val="17348225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41120" y="2492895"/>
            <a:ext cx="9509760" cy="18722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Divider slide title – Arial Bold 36pt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41120" y="4160520"/>
            <a:ext cx="9509760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– Arial 28pt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EDD9DE1-34C9-564D-A890-335533D45D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025524" cy="10309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FB682B-CBE5-0E46-8A20-FBDCFD217D46}"/>
              </a:ext>
            </a:extLst>
          </p:cNvPr>
          <p:cNvSpPr/>
          <p:nvPr userDrawn="1"/>
        </p:nvSpPr>
        <p:spPr>
          <a:xfrm>
            <a:off x="12635555" y="0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Use the ‘New Slide’ </a:t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</a:rPr>
              <a:t>or ‘Layout’ buttons for different divider slide options.</a:t>
            </a:r>
          </a:p>
        </p:txBody>
      </p:sp>
    </p:spTree>
    <p:extLst>
      <p:ext uri="{BB962C8B-B14F-4D97-AF65-F5344CB8AC3E}">
        <p14:creationId xmlns:p14="http://schemas.microsoft.com/office/powerpoint/2010/main" val="16261936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B2171D4-B040-9448-88ED-CD59EBB794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025524" cy="103094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FA4EB9E-FE0B-FF48-B57B-3DBA656E7C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2492895"/>
            <a:ext cx="9509760" cy="18722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Divider slide title – Arial Bold 36pt</a:t>
            </a:r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8DE1B96-986D-4446-800F-54A0D95D2F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4160520"/>
            <a:ext cx="9509760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– Arial 28pt</a:t>
            </a:r>
          </a:p>
        </p:txBody>
      </p:sp>
    </p:spTree>
    <p:extLst>
      <p:ext uri="{BB962C8B-B14F-4D97-AF65-F5344CB8AC3E}">
        <p14:creationId xmlns:p14="http://schemas.microsoft.com/office/powerpoint/2010/main" val="17804604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480AEE2-F97B-4D4C-BCDA-5DB28C1168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025524" cy="103094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A61C9F9-E7A2-6342-870C-D685719F3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2492895"/>
            <a:ext cx="9509760" cy="18722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Divider slide title – Arial Bold 36pt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28BB5A8-2728-CF4C-9063-6BE6445BAAF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4160520"/>
            <a:ext cx="9509760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– Arial 28pt</a:t>
            </a:r>
          </a:p>
        </p:txBody>
      </p:sp>
    </p:spTree>
    <p:extLst>
      <p:ext uri="{BB962C8B-B14F-4D97-AF65-F5344CB8AC3E}">
        <p14:creationId xmlns:p14="http://schemas.microsoft.com/office/powerpoint/2010/main" val="12006815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03035A1-1804-EC4A-9FF8-AEE00A4BFC6F}"/>
              </a:ext>
            </a:extLst>
          </p:cNvPr>
          <p:cNvSpPr/>
          <p:nvPr userDrawn="1"/>
        </p:nvSpPr>
        <p:spPr>
          <a:xfrm>
            <a:off x="12635555" y="-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Use the ‘New Slide’ </a:t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</a:rPr>
              <a:t>or ‘Layout’ buttons for different slide content options.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/>
          <a:p>
            <a:fld id="{285EAF73-EE3C-41B7-AE89-4A15C844158B}" type="datetime4">
              <a:rPr lang="en-GB" smtClean="0"/>
              <a:t>13 October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6" y="2133603"/>
            <a:ext cx="1125769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112655-05EA-8045-BB0D-C79CF2B277AA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11257698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1E2C30-32D1-C047-B25A-9F37D699E14C}"/>
              </a:ext>
            </a:extLst>
          </p:cNvPr>
          <p:cNvSpPr/>
          <p:nvPr userDrawn="1"/>
        </p:nvSpPr>
        <p:spPr>
          <a:xfrm>
            <a:off x="12635555" y="2702257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19A7CD-F138-0F44-8EE9-3A0D44746374}"/>
              </a:ext>
            </a:extLst>
          </p:cNvPr>
          <p:cNvSpPr/>
          <p:nvPr userDrawn="1"/>
        </p:nvSpPr>
        <p:spPr>
          <a:xfrm>
            <a:off x="-2691741" y="4585363"/>
            <a:ext cx="2272637" cy="22726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To change the information in the footer throughout the presentation go to ‘Insert’ &gt; ‘Header and Footers’ and add in your Name an Department. </a:t>
            </a:r>
          </a:p>
        </p:txBody>
      </p:sp>
    </p:spTree>
    <p:extLst>
      <p:ext uri="{BB962C8B-B14F-4D97-AF65-F5344CB8AC3E}">
        <p14:creationId xmlns:p14="http://schemas.microsoft.com/office/powerpoint/2010/main" val="5399348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/>
          <a:p>
            <a:fld id="{285EAF73-EE3C-41B7-AE89-4A15C844158B}" type="datetime4">
              <a:rPr lang="en-GB" smtClean="0"/>
              <a:t>13 October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6" y="1484533"/>
            <a:ext cx="11257699" cy="439556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CB6158-EF9E-D844-A85A-727AA2F53AC0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8BD330B-22A3-344E-A01F-AEEF71CCB5D3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Please see slides at the end of this template for chart and table examples as well as different elements. Copy and paste these items onto this page.</a:t>
            </a:r>
          </a:p>
        </p:txBody>
      </p:sp>
    </p:spTree>
    <p:extLst>
      <p:ext uri="{BB962C8B-B14F-4D97-AF65-F5344CB8AC3E}">
        <p14:creationId xmlns:p14="http://schemas.microsoft.com/office/powerpoint/2010/main" val="3052939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/>
          <a:p>
            <a:fld id="{285EAF73-EE3C-41B7-AE89-4A15C844158B}" type="datetime4">
              <a:rPr lang="en-GB" smtClean="0"/>
              <a:t>13 October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112655-05EA-8045-BB0D-C79CF2B277AA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9660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/>
          <a:p>
            <a:fld id="{285EAF73-EE3C-41B7-AE89-4A15C844158B}" type="datetime4">
              <a:rPr lang="en-GB" smtClean="0"/>
              <a:t>13 October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2EB8B77C-1456-2F4D-971B-A3B002EBED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9555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3018E-1432-7544-BE78-20661EEA3DFC}"/>
              </a:ext>
            </a:extLst>
          </p:cNvPr>
          <p:cNvSpPr/>
          <p:nvPr userDrawn="1"/>
        </p:nvSpPr>
        <p:spPr>
          <a:xfrm>
            <a:off x="12635555" y="0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0563EB-BCE0-1048-BAC7-4EB6DC216102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1497BF54-DDDF-9C43-996F-4B56CDE6B03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539555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B5E9271B-0820-354A-93EC-EB864320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527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erse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B71C68-E69A-D043-938E-2E7E5584D68A}"/>
              </a:ext>
            </a:extLst>
          </p:cNvPr>
          <p:cNvSpPr/>
          <p:nvPr userDrawn="1"/>
        </p:nvSpPr>
        <p:spPr>
          <a:xfrm>
            <a:off x="0" y="1029589"/>
            <a:ext cx="12192000" cy="58284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EAF73-EE3C-41B7-AE89-4A15C844158B}" type="datetime4">
              <a:rPr lang="en-GB" smtClean="0"/>
              <a:pPr/>
              <a:t>13 October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6" y="2133603"/>
            <a:ext cx="1125769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bg1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112655-05EA-8045-BB0D-C79CF2B277AA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11257698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1E2C30-32D1-C047-B25A-9F37D699E14C}"/>
              </a:ext>
            </a:extLst>
          </p:cNvPr>
          <p:cNvSpPr/>
          <p:nvPr userDrawn="1"/>
        </p:nvSpPr>
        <p:spPr>
          <a:xfrm>
            <a:off x="12635555" y="0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</p:spTree>
    <p:extLst>
      <p:ext uri="{BB962C8B-B14F-4D97-AF65-F5344CB8AC3E}">
        <p14:creationId xmlns:p14="http://schemas.microsoft.com/office/powerpoint/2010/main" val="154418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Science &amp; Technolog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BA9BED-34B5-9D4D-A988-760726B7CE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BD7A035-88C0-B640-91D8-3B73C22448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7140" y="1127760"/>
            <a:ext cx="4610100" cy="306686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presentation title – Arial 32pt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4D1AC89-727B-C049-9CD3-8F38C0F22C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4760" y="4194626"/>
            <a:ext cx="4625340" cy="1535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GB" sz="240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Add presenter name or subtitle – Arial 24pt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89BE0EF-B1BD-4F49-A571-A9C3B39F74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48725" y="4194626"/>
            <a:ext cx="3343275" cy="153561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 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EF5119-3C31-2042-9116-20C98F254CA9}"/>
              </a:ext>
            </a:extLst>
          </p:cNvPr>
          <p:cNvSpPr/>
          <p:nvPr userDrawn="1"/>
        </p:nvSpPr>
        <p:spPr>
          <a:xfrm>
            <a:off x="12635555" y="4194626"/>
            <a:ext cx="1550894" cy="155089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Add a partner logo</a:t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</a:rPr>
              <a:t>here if required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D7715FAF-431F-0947-BA32-CCCAE21D6FF6}"/>
              </a:ext>
            </a:extLst>
          </p:cNvPr>
          <p:cNvSpPr/>
          <p:nvPr userDrawn="1"/>
        </p:nvSpPr>
        <p:spPr>
          <a:xfrm>
            <a:off x="12335916" y="5239452"/>
            <a:ext cx="1012135" cy="1012135"/>
          </a:xfrm>
          <a:prstGeom prst="arc">
            <a:avLst>
              <a:gd name="adj1" fmla="val 818360"/>
              <a:gd name="adj2" fmla="val 9300445"/>
            </a:avLst>
          </a:prstGeom>
          <a:ln w="158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7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B71C68-E69A-D043-938E-2E7E5584D68A}"/>
              </a:ext>
            </a:extLst>
          </p:cNvPr>
          <p:cNvSpPr/>
          <p:nvPr userDrawn="1"/>
        </p:nvSpPr>
        <p:spPr>
          <a:xfrm>
            <a:off x="0" y="1029589"/>
            <a:ext cx="12192000" cy="58284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EAF73-EE3C-41B7-AE89-4A15C844158B}" type="datetime4">
              <a:rPr lang="en-GB" smtClean="0"/>
              <a:pPr/>
              <a:t>13 October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112655-05EA-8045-BB0D-C79CF2B277AA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6150624" cy="19444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Quote text goes here – Georgia 40pt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1E2C30-32D1-C047-B25A-9F37D699E14C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</p:spTree>
    <p:extLst>
      <p:ext uri="{BB962C8B-B14F-4D97-AF65-F5344CB8AC3E}">
        <p14:creationId xmlns:p14="http://schemas.microsoft.com/office/powerpoint/2010/main" val="10657703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ock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/>
          <a:p>
            <a:fld id="{285EAF73-EE3C-41B7-AE89-4A15C844158B}" type="datetime4">
              <a:rPr lang="en-GB" smtClean="0"/>
              <a:t>13 October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97768A-E936-2047-B272-A71830C2F46A}"/>
              </a:ext>
            </a:extLst>
          </p:cNvPr>
          <p:cNvSpPr/>
          <p:nvPr userDrawn="1"/>
        </p:nvSpPr>
        <p:spPr>
          <a:xfrm>
            <a:off x="6096000" y="1029589"/>
            <a:ext cx="6096000" cy="58284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FE17E21C-B85B-934A-BF9C-B51FD202E06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39555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lang="en-GB" sz="2800" smtClean="0">
                <a:solidFill>
                  <a:schemeClr val="bg1"/>
                </a:solidFill>
                <a:effectLst/>
              </a:defRPr>
            </a:lvl1pPr>
            <a:lvl2pPr>
              <a:buClr>
                <a:schemeClr val="bg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2EB8B77C-1456-2F4D-971B-A3B002EBED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9555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3018E-1432-7544-BE78-20661EEA3DFC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0563EB-BCE0-1048-BAC7-4EB6DC216102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259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act &amp; Figures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3F266F2-92D5-BD46-99F7-2C4330F10CB7}"/>
              </a:ext>
            </a:extLst>
          </p:cNvPr>
          <p:cNvGrpSpPr/>
          <p:nvPr userDrawn="1"/>
        </p:nvGrpSpPr>
        <p:grpSpPr>
          <a:xfrm>
            <a:off x="6096000" y="895258"/>
            <a:ext cx="6096000" cy="5962743"/>
            <a:chOff x="6096000" y="1275227"/>
            <a:chExt cx="5841282" cy="571359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0AD1E05-40A9-E348-A537-A34DBEA2EC17}"/>
                </a:ext>
              </a:extLst>
            </p:cNvPr>
            <p:cNvSpPr/>
            <p:nvPr userDrawn="1"/>
          </p:nvSpPr>
          <p:spPr>
            <a:xfrm>
              <a:off x="6096000" y="4065563"/>
              <a:ext cx="2920641" cy="292325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A190A4D-50C2-714E-97D9-288ECFEA5A51}"/>
                </a:ext>
              </a:extLst>
            </p:cNvPr>
            <p:cNvSpPr/>
            <p:nvPr userDrawn="1"/>
          </p:nvSpPr>
          <p:spPr>
            <a:xfrm>
              <a:off x="9016641" y="4065563"/>
              <a:ext cx="2920641" cy="29232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539C972-3F90-C34C-AD05-339F0D5C424A}"/>
                </a:ext>
              </a:extLst>
            </p:cNvPr>
            <p:cNvSpPr/>
            <p:nvPr userDrawn="1"/>
          </p:nvSpPr>
          <p:spPr>
            <a:xfrm>
              <a:off x="6096000" y="1275227"/>
              <a:ext cx="5841282" cy="27924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/>
          <a:p>
            <a:fld id="{285EAF73-EE3C-41B7-AE89-4A15C844158B}" type="datetime4">
              <a:rPr lang="en-GB" smtClean="0"/>
              <a:t>13 October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3018E-1432-7544-BE78-20661EEA3DFC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Use this slide to showcase key facts and figures by editing the text in these boxes. Options with less boxes are also available in under the ’Layouts’ button.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0563EB-BCE0-1048-BAC7-4EB6DC216102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85012C2-4993-F54F-A804-693637D33D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6246" y="1325014"/>
            <a:ext cx="4107914" cy="16850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500" b="1">
                <a:solidFill>
                  <a:schemeClr val="accent5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1 in 5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96B15A1-3AF6-A640-A190-8E8291CF1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6246" y="2968285"/>
            <a:ext cx="5420828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GB" sz="3000" smtClean="0">
                <a:effectLst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r>
              <a:rPr lang="en-GB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Lorem ipsum </a:t>
            </a:r>
            <a:r>
              <a:rPr lang="en-GB" err="1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en-GB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 sit </a:t>
            </a:r>
            <a:r>
              <a:rPr lang="en-GB" err="1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amet</a:t>
            </a:r>
            <a:endParaRPr lang="en-GB">
              <a:solidFill>
                <a:srgbClr val="011C6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45F9D20A-60A4-B749-9837-8CF6B9AF35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16246" y="3997876"/>
            <a:ext cx="2616739" cy="13111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75%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269F27E-1C0A-A446-B7C7-C4A5F89366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6663" y="5308600"/>
            <a:ext cx="2616200" cy="8679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3DF3D1FC-03B8-E04D-9DA6-CDB5C487C4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12665" y="4521347"/>
            <a:ext cx="2616739" cy="13111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£2m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F4AE2FA4-A530-1540-800A-6A0ACFD551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13082" y="3999041"/>
            <a:ext cx="2616200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47168AAF-B20D-5A42-B75B-7723535923C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13082" y="5799705"/>
            <a:ext cx="2616200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Dolor sit </a:t>
            </a:r>
            <a:r>
              <a:rPr lang="en-US" err="1"/>
              <a:t>amet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456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act &amp; Figures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3F266F2-92D5-BD46-99F7-2C4330F10CB7}"/>
              </a:ext>
            </a:extLst>
          </p:cNvPr>
          <p:cNvGrpSpPr/>
          <p:nvPr userDrawn="1"/>
        </p:nvGrpSpPr>
        <p:grpSpPr>
          <a:xfrm>
            <a:off x="6096000" y="895258"/>
            <a:ext cx="6096000" cy="5962742"/>
            <a:chOff x="6096000" y="1275227"/>
            <a:chExt cx="5841282" cy="571359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A190A4D-50C2-714E-97D9-288ECFEA5A51}"/>
                </a:ext>
              </a:extLst>
            </p:cNvPr>
            <p:cNvSpPr/>
            <p:nvPr userDrawn="1"/>
          </p:nvSpPr>
          <p:spPr>
            <a:xfrm>
              <a:off x="6096000" y="4065563"/>
              <a:ext cx="5841282" cy="29232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539C972-3F90-C34C-AD05-339F0D5C424A}"/>
                </a:ext>
              </a:extLst>
            </p:cNvPr>
            <p:cNvSpPr/>
            <p:nvPr userDrawn="1"/>
          </p:nvSpPr>
          <p:spPr>
            <a:xfrm>
              <a:off x="6096000" y="1275227"/>
              <a:ext cx="5841282" cy="27924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/>
          <a:p>
            <a:fld id="{285EAF73-EE3C-41B7-AE89-4A15C844158B}" type="datetime4">
              <a:rPr lang="en-GB" smtClean="0"/>
              <a:t>13 October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3018E-1432-7544-BE78-20661EEA3DFC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Use this slide to showcase key facts and figures by editing the text in these boxes. Options with more boxes are also available in under the ’Layouts’ button.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0563EB-BCE0-1048-BAC7-4EB6DC216102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85012C2-4993-F54F-A804-693637D33D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6246" y="1325014"/>
            <a:ext cx="4107914" cy="16850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500" b="1">
                <a:solidFill>
                  <a:schemeClr val="accent5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1 in 5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96B15A1-3AF6-A640-A190-8E8291CF1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6246" y="2968285"/>
            <a:ext cx="5420828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GB" sz="3000" smtClean="0">
                <a:effectLst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r>
              <a:rPr lang="en-GB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Lorem ipsum </a:t>
            </a:r>
            <a:r>
              <a:rPr lang="en-GB" err="1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en-GB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 sit </a:t>
            </a:r>
            <a:r>
              <a:rPr lang="en-GB" err="1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amet</a:t>
            </a:r>
            <a:endParaRPr lang="en-GB">
              <a:solidFill>
                <a:srgbClr val="011C6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3DF3D1FC-03B8-E04D-9DA6-CDB5C487C4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6246" y="4337926"/>
            <a:ext cx="3210526" cy="16850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500" b="1">
                <a:solidFill>
                  <a:schemeClr val="bg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£2m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F4AE2FA4-A530-1540-800A-6A0ACFD551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26771" y="4633351"/>
            <a:ext cx="2242659" cy="12557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175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 Gri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6">
            <a:extLst>
              <a:ext uri="{FF2B5EF4-FFF2-40B4-BE49-F238E27FC236}">
                <a16:creationId xmlns:a16="http://schemas.microsoft.com/office/drawing/2014/main" id="{0963E11F-32F1-6544-8FF4-C1EF6F642B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53600" y="1018730"/>
            <a:ext cx="2438400" cy="24384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44" name="Picture Placeholder 16">
            <a:extLst>
              <a:ext uri="{FF2B5EF4-FFF2-40B4-BE49-F238E27FC236}">
                <a16:creationId xmlns:a16="http://schemas.microsoft.com/office/drawing/2014/main" id="{FF92A6B8-47C8-B244-9D3E-90F39EE693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15200" y="3450545"/>
            <a:ext cx="2438400" cy="24384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42" name="Picture Placeholder 16">
            <a:extLst>
              <a:ext uri="{FF2B5EF4-FFF2-40B4-BE49-F238E27FC236}">
                <a16:creationId xmlns:a16="http://schemas.microsoft.com/office/drawing/2014/main" id="{98C0DB2D-35D1-F142-B809-1833736CA6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76800" y="1018730"/>
            <a:ext cx="2438400" cy="24384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45" name="Picture Placeholder 16">
            <a:extLst>
              <a:ext uri="{FF2B5EF4-FFF2-40B4-BE49-F238E27FC236}">
                <a16:creationId xmlns:a16="http://schemas.microsoft.com/office/drawing/2014/main" id="{5BBCD3E3-1554-B049-8AAF-DF0C933C46F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38400" y="3450545"/>
            <a:ext cx="2438400" cy="24384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E0FFA53-4B53-0345-BD1D-3380331FAD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18730"/>
            <a:ext cx="2438400" cy="24384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53" name="Text Placeholder 47">
            <a:extLst>
              <a:ext uri="{FF2B5EF4-FFF2-40B4-BE49-F238E27FC236}">
                <a16:creationId xmlns:a16="http://schemas.microsoft.com/office/drawing/2014/main" id="{1D5925E4-B891-944B-91DC-A261A1D5FD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53600" y="3450545"/>
            <a:ext cx="2438400" cy="2438400"/>
          </a:xfrm>
          <a:prstGeom prst="rect">
            <a:avLst/>
          </a:prstGeom>
          <a:solidFill>
            <a:schemeClr val="accent1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/>
          <a:p>
            <a:fld id="{285EAF73-EE3C-41B7-AE89-4A15C844158B}" type="datetime4">
              <a:rPr lang="en-GB" smtClean="0"/>
              <a:t>13 October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112655-05EA-8045-BB0D-C79CF2B277AA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BBB06489-33E6-1442-BC2F-397F1EC4EA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3450545"/>
            <a:ext cx="2438400" cy="2438400"/>
          </a:xfrm>
          <a:prstGeom prst="rect">
            <a:avLst/>
          </a:prstGeom>
          <a:solidFill>
            <a:schemeClr val="accent5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7C62DAF7-D2F9-5D47-AB79-7712B92267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38400" y="1018730"/>
            <a:ext cx="2438400" cy="2438400"/>
          </a:xfrm>
          <a:prstGeom prst="rect">
            <a:avLst/>
          </a:prstGeom>
          <a:solidFill>
            <a:schemeClr val="accent4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887255BA-4BF0-E844-8BE7-3D125B568E2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76800" y="3450545"/>
            <a:ext cx="2438400" cy="2438400"/>
          </a:xfrm>
          <a:prstGeom prst="rect">
            <a:avLst/>
          </a:prstGeom>
          <a:solidFill>
            <a:schemeClr val="accent3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7">
            <a:extLst>
              <a:ext uri="{FF2B5EF4-FFF2-40B4-BE49-F238E27FC236}">
                <a16:creationId xmlns:a16="http://schemas.microsoft.com/office/drawing/2014/main" id="{FAC8937D-B337-F944-8F1C-14A4768CD59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15200" y="1018730"/>
            <a:ext cx="2438400" cy="2438400"/>
          </a:xfrm>
          <a:prstGeom prst="rect">
            <a:avLst/>
          </a:prstGeom>
          <a:solidFill>
            <a:schemeClr val="accent2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18650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AD3390C2-6273-9244-A9F3-90837D6D6F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653" y="924978"/>
            <a:ext cx="6086347" cy="5933022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0CE78B1-0A9D-D049-8709-9CE32BD9D2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029589"/>
            <a:ext cx="6096000" cy="58277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E3763FFE-87B6-D04C-8D15-AC31B471D1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5178" y="4895151"/>
            <a:ext cx="6076822" cy="1962150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5">
                  <a:alpha val="5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/>
          <a:p>
            <a:fld id="{285EAF73-EE3C-41B7-AE89-4A15C844158B}" type="datetime4">
              <a:rPr lang="en-GB" smtClean="0"/>
              <a:t>13 October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990D2C-E643-0846-B649-81EC000B6937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Drag and drop an image onto this slide or click the picture icon to select an image. You can find our </a:t>
            </a:r>
            <a:r>
              <a:rPr lang="en-US" sz="1600" err="1">
                <a:solidFill>
                  <a:schemeClr val="tx2"/>
                </a:solidFill>
              </a:rPr>
              <a:t>imagebank</a:t>
            </a:r>
            <a:r>
              <a:rPr lang="en-US" sz="1600">
                <a:solidFill>
                  <a:schemeClr val="tx2"/>
                </a:solidFill>
              </a:rPr>
              <a:t> here:</a:t>
            </a:r>
          </a:p>
          <a:p>
            <a:pPr algn="l"/>
            <a:r>
              <a:rPr lang="en-US" sz="1600" err="1">
                <a:solidFill>
                  <a:schemeClr val="tx2"/>
                </a:solidFill>
                <a:hlinkClick r:id="rId4"/>
              </a:rPr>
              <a:t>www.nottingham.ac.uk</a:t>
            </a:r>
            <a:r>
              <a:rPr lang="en-US" sz="1600">
                <a:solidFill>
                  <a:schemeClr val="tx2"/>
                </a:solidFill>
                <a:hlinkClick r:id="rId4"/>
              </a:rPr>
              <a:t>/</a:t>
            </a:r>
            <a:r>
              <a:rPr lang="en-US" sz="1600" err="1">
                <a:solidFill>
                  <a:schemeClr val="tx2"/>
                </a:solidFill>
                <a:hlinkClick r:id="rId4"/>
              </a:rPr>
              <a:t>imagebank</a:t>
            </a:r>
            <a:r>
              <a:rPr lang="en-US" sz="1600">
                <a:solidFill>
                  <a:schemeClr val="tx2"/>
                </a:solidFill>
                <a:hlinkClick r:id="rId4"/>
              </a:rPr>
              <a:t> </a:t>
            </a:r>
            <a:endParaRPr lang="en-US" sz="1600">
              <a:solidFill>
                <a:schemeClr val="tx2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FB4AFD6-E50E-EE46-9133-E4B37BC8580F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9902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8CD7C8D-4EBF-E54E-8157-B82F50C780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2539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0CE78B1-0A9D-D049-8709-9CE32BD9D2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030288"/>
            <a:ext cx="12192000" cy="58277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47CCA2-0399-254E-ACFE-E5730EC8E4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895850"/>
            <a:ext cx="12192000" cy="1962150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5">
                  <a:alpha val="5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EAF73-EE3C-41B7-AE89-4A15C844158B}" type="datetime4">
              <a:rPr lang="en-GB" smtClean="0"/>
              <a:pPr/>
              <a:t>13 October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Name, Department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990D2C-E643-0846-B649-81EC000B6937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Drag and drop an image onto this slide or click the picture icon to select an image. You can find our </a:t>
            </a:r>
            <a:r>
              <a:rPr lang="en-US" sz="1600" err="1">
                <a:solidFill>
                  <a:schemeClr val="tx2"/>
                </a:solidFill>
              </a:rPr>
              <a:t>imagebank</a:t>
            </a:r>
            <a:r>
              <a:rPr lang="en-US" sz="1600">
                <a:solidFill>
                  <a:schemeClr val="tx2"/>
                </a:solidFill>
              </a:rPr>
              <a:t> here:</a:t>
            </a:r>
          </a:p>
          <a:p>
            <a:pPr algn="l"/>
            <a:r>
              <a:rPr lang="en-US" sz="1600" err="1">
                <a:solidFill>
                  <a:schemeClr val="tx2"/>
                </a:solidFill>
                <a:hlinkClick r:id="rId4"/>
              </a:rPr>
              <a:t>www.nottingham.ac.uk</a:t>
            </a:r>
            <a:r>
              <a:rPr lang="en-US" sz="1600">
                <a:solidFill>
                  <a:schemeClr val="tx2"/>
                </a:solidFill>
                <a:hlinkClick r:id="rId4"/>
              </a:rPr>
              <a:t>/</a:t>
            </a:r>
            <a:r>
              <a:rPr lang="en-US" sz="1600" err="1">
                <a:solidFill>
                  <a:schemeClr val="tx2"/>
                </a:solidFill>
                <a:hlinkClick r:id="rId4"/>
              </a:rPr>
              <a:t>imagebank</a:t>
            </a:r>
            <a:r>
              <a:rPr lang="en-US" sz="1600">
                <a:solidFill>
                  <a:schemeClr val="tx2"/>
                </a:solidFill>
                <a:hlinkClick r:id="rId4"/>
              </a:rPr>
              <a:t> </a:t>
            </a:r>
            <a:endParaRPr lang="en-US" sz="1600">
              <a:solidFill>
                <a:schemeClr val="tx2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FB4AFD6-E50E-EE46-9133-E4B37BC8580F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943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798E8B-DD4F-CF42-9D7C-0E4476C19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0619-D170-48E7-B25D-293F3BFD294D}" type="datetime4">
              <a:rPr lang="en-GB" smtClean="0"/>
              <a:t>13 October 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4734D-A5BD-8049-A16C-4207B6B5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Name, Department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6F6C4-FAD3-4747-BF64-4989A8C5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3528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Castle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798E8B-DD4F-CF42-9D7C-0E4476C19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0619-D170-48E7-B25D-293F3BFD294D}" type="datetime4">
              <a:rPr lang="en-GB" smtClean="0"/>
              <a:t>13 October 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4734D-A5BD-8049-A16C-4207B6B5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Name, Department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6F6C4-FAD3-4747-BF64-4989A8C5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AFCAE9-B754-8C4D-B7F9-C051D54669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32632" cy="10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034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Earth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7EDC40-08B7-C54D-9A16-7B5D3FDD4F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483873-86BD-454E-AF6E-E4D2764B65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6719" y="1123805"/>
            <a:ext cx="4629834" cy="461039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End slide</a:t>
            </a:r>
            <a:br>
              <a:rPr lang="en-US"/>
            </a:br>
            <a:r>
              <a:rPr lang="en-US"/>
              <a:t>Questions?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54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41120" y="2492895"/>
            <a:ext cx="9509760" cy="18722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Divider slide title – Arial Bold 36pt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41120" y="4160520"/>
            <a:ext cx="9509760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– Arial 28pt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FB682B-CBE5-0E46-8A20-FBDCFD217D46}"/>
              </a:ext>
            </a:extLst>
          </p:cNvPr>
          <p:cNvSpPr/>
          <p:nvPr userDrawn="1"/>
        </p:nvSpPr>
        <p:spPr>
          <a:xfrm>
            <a:off x="12635555" y="0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Use the ‘New Slide’ </a:t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</a:rPr>
              <a:t>or ‘Layout’ buttons for different divider slide options.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81B442-D23E-CA47-8B99-3C2A297AC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32632" cy="10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736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– Campu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B07C01-E6FE-374C-80D0-F5676A0E07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C67C3C0-F69E-E643-A32B-61F2F310AA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6719" y="1123805"/>
            <a:ext cx="4629834" cy="461039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End slide</a:t>
            </a:r>
            <a:br>
              <a:rPr lang="en-US"/>
            </a:br>
            <a:r>
              <a:rPr lang="en-US"/>
              <a:t>Questions?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3591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376" y="6356350"/>
            <a:ext cx="1412924" cy="365125"/>
          </a:xfrm>
        </p:spPr>
        <p:txBody>
          <a:bodyPr/>
          <a:lstStyle/>
          <a:p>
            <a:fld id="{285EAF73-EE3C-41B7-AE89-4A15C844158B}" type="datetime4">
              <a:rPr lang="en-GB" smtClean="0"/>
              <a:t>13 October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0891" y="6356350"/>
            <a:ext cx="365600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6" y="2133603"/>
            <a:ext cx="1125769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112655-05EA-8045-BB0D-C79CF2B277AA}"/>
              </a:ext>
            </a:extLst>
          </p:cNvPr>
          <p:cNvCxnSpPr/>
          <p:nvPr userDrawn="1"/>
        </p:nvCxnSpPr>
        <p:spPr>
          <a:xfrm flipV="1">
            <a:off x="1901952" y="6356350"/>
            <a:ext cx="0" cy="365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11257698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5328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FA4EB9E-FE0B-FF48-B57B-3DBA656E7C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2492895"/>
            <a:ext cx="9509760" cy="18722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Divider slide title – Arial Bold 36pt</a:t>
            </a:r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8DE1B96-986D-4446-800F-54A0D95D2F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4160520"/>
            <a:ext cx="9509760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– Arial 28pt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18598A-E89A-584D-B315-0C3A8BB5DD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32632" cy="10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2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A61C9F9-E7A2-6342-870C-D685719F3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2492895"/>
            <a:ext cx="9509760" cy="18722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Divider slide title – Arial Bold 36pt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28BB5A8-2728-CF4C-9063-6BE6445BAAF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4160520"/>
            <a:ext cx="9509760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– Arial 28pt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4B13D2-2048-3D42-80F2-F73F240352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32632" cy="10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9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03035A1-1804-EC4A-9FF8-AEE00A4BFC6F}"/>
              </a:ext>
            </a:extLst>
          </p:cNvPr>
          <p:cNvSpPr/>
          <p:nvPr userDrawn="1"/>
        </p:nvSpPr>
        <p:spPr>
          <a:xfrm>
            <a:off x="12635555" y="-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Use the ‘New Slide’ </a:t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</a:rPr>
              <a:t>or ‘Layout’ buttons for different slide content options.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6" y="2133603"/>
            <a:ext cx="1125769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11257698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1E2C30-32D1-C047-B25A-9F37D699E14C}"/>
              </a:ext>
            </a:extLst>
          </p:cNvPr>
          <p:cNvSpPr/>
          <p:nvPr userDrawn="1"/>
        </p:nvSpPr>
        <p:spPr>
          <a:xfrm>
            <a:off x="12635555" y="2702257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19A7CD-F138-0F44-8EE9-3A0D44746374}"/>
              </a:ext>
            </a:extLst>
          </p:cNvPr>
          <p:cNvSpPr/>
          <p:nvPr userDrawn="1"/>
        </p:nvSpPr>
        <p:spPr>
          <a:xfrm>
            <a:off x="-2691741" y="4585363"/>
            <a:ext cx="2272637" cy="22726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To change the information in the footer throughout the presentation go to ‘Insert’ &gt; ‘Header and Footers’ and add in your Name an Department. 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EC0D016C-1275-924C-98DB-B9930CE6E2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AEDAE64E-B17E-C94F-B25E-49BD42EBB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6849A843-67F9-4A42-88AB-E569AB1B46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74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6" y="1484533"/>
            <a:ext cx="11257699" cy="439556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BD330B-22A3-344E-A01F-AEEF71CCB5D3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Please see slides at the end of this template for chart and table examples as well as different elements. Copy and paste these items onto this page.</a:t>
            </a:r>
          </a:p>
        </p:txBody>
      </p:sp>
      <p:sp>
        <p:nvSpPr>
          <p:cNvPr id="20" name="Date Placeholder 2">
            <a:extLst>
              <a:ext uri="{FF2B5EF4-FFF2-40B4-BE49-F238E27FC236}">
                <a16:creationId xmlns:a16="http://schemas.microsoft.com/office/drawing/2014/main" id="{B2A1E1DF-F3DC-FF43-B4BE-16D7BEF30B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0AA0A411-DB94-FC40-85F3-F17777FB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6F3C1752-919C-2C4A-85B7-2982AD8BE6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510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9377" y="6356350"/>
            <a:ext cx="2886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70619-D170-48E7-B25D-293F3BFD294D}" type="datetime4">
              <a:rPr lang="en-GB" smtClean="0"/>
              <a:t>13 October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019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8967" y="6356350"/>
            <a:ext cx="2908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8" r:id="rId2"/>
    <p:sldLayoutId id="2147483668" r:id="rId3"/>
    <p:sldLayoutId id="2147483669" r:id="rId4"/>
    <p:sldLayoutId id="2147483652" r:id="rId5"/>
    <p:sldLayoutId id="2147483664" r:id="rId6"/>
    <p:sldLayoutId id="2147483663" r:id="rId7"/>
    <p:sldLayoutId id="2147483661" r:id="rId8"/>
    <p:sldLayoutId id="2147483679" r:id="rId9"/>
    <p:sldLayoutId id="2147483689" r:id="rId10"/>
    <p:sldLayoutId id="2147483683" r:id="rId11"/>
    <p:sldLayoutId id="2147483682" r:id="rId12"/>
    <p:sldLayoutId id="2147483687" r:id="rId13"/>
    <p:sldLayoutId id="2147483680" r:id="rId14"/>
    <p:sldLayoutId id="2147483685" r:id="rId15"/>
    <p:sldLayoutId id="2147483686" r:id="rId16"/>
    <p:sldLayoutId id="2147483688" r:id="rId17"/>
    <p:sldLayoutId id="2147483681" r:id="rId18"/>
    <p:sldLayoutId id="2147483693" r:id="rId19"/>
    <p:sldLayoutId id="2147483684" r:id="rId20"/>
    <p:sldLayoutId id="2147483677" r:id="rId21"/>
    <p:sldLayoutId id="2147483691" r:id="rId22"/>
    <p:sldLayoutId id="2147483675" r:id="rId23"/>
    <p:sldLayoutId id="2147483676" r:id="rId24"/>
    <p:sldLayoutId id="2147483690" r:id="rId25"/>
    <p:sldLayoutId id="2147483692" r:id="rId26"/>
    <p:sldLayoutId id="2147483719" r:id="rId2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9377" y="6356350"/>
            <a:ext cx="2886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70619-D170-48E7-B25D-293F3BFD294D}" type="datetime4">
              <a:rPr lang="en-GB" smtClean="0"/>
              <a:t>13 October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019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8967" y="6356350"/>
            <a:ext cx="2908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A20D4-5E1A-AD42-B96E-4B53241D1BC6}"/>
              </a:ext>
            </a:extLst>
          </p:cNvPr>
          <p:cNvSpPr/>
          <p:nvPr userDrawn="1"/>
        </p:nvSpPr>
        <p:spPr>
          <a:xfrm>
            <a:off x="-3667760" y="1"/>
            <a:ext cx="3248655" cy="427736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Top Presentation Tips</a:t>
            </a:r>
          </a:p>
          <a:p>
            <a:pPr marL="162000" marR="0" lvl="1" indent="-16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Keep it simple </a:t>
            </a:r>
          </a:p>
          <a:p>
            <a:pPr marL="162000" marR="0" lvl="1" indent="-16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Always think about your audience </a:t>
            </a:r>
          </a:p>
          <a:p>
            <a:pPr marL="162000" marR="0" lvl="1" indent="-16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Limit transitions and animations </a:t>
            </a:r>
          </a:p>
          <a:p>
            <a:pPr marL="162000" marR="0" lvl="1" indent="-16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Respect the University of Nottingham brand and identity </a:t>
            </a:r>
          </a:p>
          <a:p>
            <a:pPr marL="162000" marR="0" lvl="1" indent="-16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Use visuals and high-quality images </a:t>
            </a:r>
          </a:p>
          <a:p>
            <a:pPr marL="162000" marR="0" lvl="1" indent="-16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Use video or audio </a:t>
            </a:r>
          </a:p>
          <a:p>
            <a:pPr marL="162000" marR="0" lvl="1" indent="-16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Use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colour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162000" marR="0" lvl="1" indent="-16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Think about </a:t>
            </a:r>
          </a:p>
          <a:p>
            <a:pPr marL="162000" marR="0" lvl="1" indent="-16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Prepare and practice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43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5153" y="708212"/>
            <a:ext cx="4610100" cy="1479178"/>
          </a:xfrm>
        </p:spPr>
        <p:txBody>
          <a:bodyPr lIns="91440" tIns="45720" rIns="91440" bIns="45720" anchor="ctr" anchorCtr="0">
            <a:normAutofit/>
          </a:bodyPr>
          <a:lstStyle/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775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-19177" y="1277862"/>
            <a:ext cx="6115177" cy="3746498"/>
          </a:xfrm>
        </p:spPr>
        <p:txBody>
          <a:bodyPr/>
          <a:lstStyle/>
          <a:p>
            <a:pPr>
              <a:buClr>
                <a:schemeClr val="accent3"/>
              </a:buClr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Configuration of Tower limits uses </a:t>
            </a:r>
          </a:p>
          <a:p>
            <a:pPr>
              <a:buClr>
                <a:schemeClr val="accent3"/>
              </a:buClr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No longer fit for purpose for teaching use </a:t>
            </a:r>
          </a:p>
          <a:p>
            <a:pPr>
              <a:buClr>
                <a:schemeClr val="accent3"/>
              </a:buClr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Presents 5000m2 floor area</a:t>
            </a:r>
          </a:p>
          <a:p>
            <a:pPr>
              <a:buClr>
                <a:schemeClr val="accent3"/>
              </a:buClr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Presents an opportunity to be repurposed for a modern high utilisation, high sustainability development</a:t>
            </a:r>
          </a:p>
          <a:p>
            <a:pPr>
              <a:buClr>
                <a:schemeClr val="accent3"/>
              </a:buClr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Redeveloping the tower will:</a:t>
            </a:r>
          </a:p>
          <a:p>
            <a:pPr lvl="1">
              <a:buClr>
                <a:schemeClr val="accent3"/>
              </a:buClr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Avoid releasing carbon sequestered during the original build</a:t>
            </a:r>
          </a:p>
          <a:p>
            <a:pPr lvl="1">
              <a:buClr>
                <a:schemeClr val="accent3"/>
              </a:buClr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Create amenity for students and staff</a:t>
            </a:r>
          </a:p>
          <a:p>
            <a:pPr lvl="1">
              <a:buClr>
                <a:schemeClr val="accent3"/>
              </a:buClr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Provide a space that supports agile working patterns as part of a network of hubs across our Campuses</a:t>
            </a:r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BECA520-9D21-6A40-85A6-23900F21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our opportunity?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530E-1875-46E6-901C-76683197A1B3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9" name="Google Shape;209;p30" descr="Google Shape;209;p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178" y="0"/>
            <a:ext cx="6076821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80300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21;p20"/>
          <p:cNvGrpSpPr/>
          <p:nvPr/>
        </p:nvGrpSpPr>
        <p:grpSpPr>
          <a:xfrm>
            <a:off x="-1" y="513262"/>
            <a:ext cx="3346804" cy="492400"/>
            <a:chOff x="0" y="8375"/>
            <a:chExt cx="2510101" cy="369299"/>
          </a:xfrm>
        </p:grpSpPr>
        <p:sp>
          <p:nvSpPr>
            <p:cNvPr id="183" name="Rectangle"/>
            <p:cNvSpPr/>
            <p:nvPr/>
          </p:nvSpPr>
          <p:spPr>
            <a:xfrm>
              <a:off x="0" y="45274"/>
              <a:ext cx="2510101" cy="295502"/>
            </a:xfrm>
            <a:prstGeom prst="rect">
              <a:avLst/>
            </a:pr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200">
                  <a:latin typeface="Avenir"/>
                  <a:ea typeface="Avenir"/>
                  <a:cs typeface="Avenir"/>
                  <a:sym typeface="Avenir Roman"/>
                </a:defRPr>
              </a:pPr>
              <a:endParaRPr sz="1600"/>
            </a:p>
          </p:txBody>
        </p:sp>
        <p:sp>
          <p:nvSpPr>
            <p:cNvPr id="184" name="Existing condition"/>
            <p:cNvSpPr txBox="1"/>
            <p:nvPr/>
          </p:nvSpPr>
          <p:spPr>
            <a:xfrm>
              <a:off x="0" y="8375"/>
              <a:ext cx="2510101" cy="3692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21899" tIns="121899" rIns="121899" bIns="121899" numCol="1" anchor="ctr">
              <a:spAutoFit/>
            </a:bodyPr>
            <a:lstStyle>
              <a:lvl1pPr>
                <a:defRPr sz="1200">
                  <a:latin typeface="Avenir"/>
                  <a:ea typeface="Avenir"/>
                  <a:cs typeface="Avenir"/>
                  <a:sym typeface="Avenir Roman"/>
                </a:defRPr>
              </a:lvl1pPr>
            </a:lstStyle>
            <a:p>
              <a:r>
                <a:rPr lang="en-GB" sz="1600" dirty="0"/>
                <a:t>History</a:t>
              </a:r>
              <a:endParaRPr sz="1600" dirty="0"/>
            </a:p>
          </p:txBody>
        </p:sp>
      </p:grpSp>
      <p:grpSp>
        <p:nvGrpSpPr>
          <p:cNvPr id="188" name="Google Shape;122;p20"/>
          <p:cNvGrpSpPr/>
          <p:nvPr/>
        </p:nvGrpSpPr>
        <p:grpSpPr>
          <a:xfrm>
            <a:off x="-1" y="22001"/>
            <a:ext cx="4670404" cy="492400"/>
            <a:chOff x="0" y="8375"/>
            <a:chExt cx="3502801" cy="369299"/>
          </a:xfrm>
        </p:grpSpPr>
        <p:sp>
          <p:nvSpPr>
            <p:cNvPr id="186" name="Rectangle"/>
            <p:cNvSpPr/>
            <p:nvPr/>
          </p:nvSpPr>
          <p:spPr>
            <a:xfrm>
              <a:off x="0" y="45274"/>
              <a:ext cx="3502801" cy="295502"/>
            </a:xfrm>
            <a:prstGeom prst="rect">
              <a:avLst/>
            </a:prstGeom>
            <a:solidFill>
              <a:srgbClr val="CC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2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 Roman"/>
                </a:defRPr>
              </a:pPr>
              <a:endParaRPr sz="1600"/>
            </a:p>
          </p:txBody>
        </p:sp>
        <p:sp>
          <p:nvSpPr>
            <p:cNvPr id="187" name="Project Pinnacle"/>
            <p:cNvSpPr txBox="1"/>
            <p:nvPr/>
          </p:nvSpPr>
          <p:spPr>
            <a:xfrm>
              <a:off x="0" y="8375"/>
              <a:ext cx="3502801" cy="3692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21899" tIns="121899" rIns="121899" bIns="121899" numCol="1" anchor="ctr">
              <a:spAutoFit/>
            </a:bodyPr>
            <a:lstStyle>
              <a:lvl1pPr>
                <a:defRPr sz="12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 Roman"/>
                </a:defRPr>
              </a:lvl1pPr>
            </a:lstStyle>
            <a:p>
              <a:r>
                <a:rPr sz="1600"/>
                <a:t>Project Pinnacle</a:t>
              </a:r>
            </a:p>
          </p:txBody>
        </p:sp>
      </p:grpSp>
      <p:sp>
        <p:nvSpPr>
          <p:cNvPr id="189" name="Google Shape;123;p20"/>
          <p:cNvSpPr txBox="1"/>
          <p:nvPr/>
        </p:nvSpPr>
        <p:spPr>
          <a:xfrm>
            <a:off x="-2950" y="1011124"/>
            <a:ext cx="7431456" cy="1087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21899" tIns="121899" rIns="121899" bIns="121899">
            <a:spAutoFit/>
          </a:bodyPr>
          <a:lstStyle/>
          <a:p>
            <a:pPr marL="304792" indent="-253994">
              <a:spcBef>
                <a:spcPts val="400"/>
              </a:spcBef>
              <a:buClr>
                <a:srgbClr val="000000"/>
              </a:buClr>
              <a:buSzPts val="1200"/>
              <a:buFont typeface="Avenir Roman"/>
              <a:buChar char="●"/>
              <a:defRPr sz="1200">
                <a:latin typeface="Avenir"/>
                <a:ea typeface="Avenir"/>
                <a:cs typeface="Avenir"/>
                <a:sym typeface="Avenir Roman"/>
              </a:defRPr>
            </a:pPr>
            <a:r>
              <a:rPr sz="1600" dirty="0"/>
              <a:t>15 </a:t>
            </a:r>
            <a:r>
              <a:rPr sz="1600" dirty="0" err="1"/>
              <a:t>storey</a:t>
            </a:r>
            <a:r>
              <a:rPr sz="1600" dirty="0"/>
              <a:t> Brutalist concrete tower with 2 </a:t>
            </a:r>
            <a:r>
              <a:rPr sz="1600" dirty="0" err="1"/>
              <a:t>storey</a:t>
            </a:r>
            <a:r>
              <a:rPr sz="1600" dirty="0"/>
              <a:t> workshops attached</a:t>
            </a:r>
            <a:endParaRPr sz="1600" dirty="0">
              <a:latin typeface="Avenir"/>
              <a:ea typeface="Avenir"/>
              <a:cs typeface="Avenir"/>
              <a:sym typeface="Avenir Roman"/>
            </a:endParaRPr>
          </a:p>
          <a:p>
            <a:pPr marL="304792" indent="-253994">
              <a:spcBef>
                <a:spcPts val="400"/>
              </a:spcBef>
              <a:buClr>
                <a:srgbClr val="000000"/>
              </a:buClr>
              <a:buSzPts val="1200"/>
              <a:buFont typeface="Avenir Roman"/>
              <a:buChar char="●"/>
              <a:defRPr sz="1200">
                <a:latin typeface="Avenir"/>
                <a:ea typeface="Avenir"/>
                <a:cs typeface="Avenir"/>
                <a:sym typeface="Avenir Roman"/>
              </a:defRPr>
            </a:pPr>
            <a:r>
              <a:rPr sz="1600" dirty="0"/>
              <a:t>Completed in 1965</a:t>
            </a:r>
            <a:endParaRPr sz="1600" dirty="0">
              <a:latin typeface="Avenir"/>
              <a:ea typeface="Avenir"/>
              <a:cs typeface="Avenir"/>
              <a:sym typeface="Avenir Roman"/>
            </a:endParaRPr>
          </a:p>
          <a:p>
            <a:pPr marL="304792" indent="-253994">
              <a:spcBef>
                <a:spcPts val="400"/>
              </a:spcBef>
              <a:buClr>
                <a:srgbClr val="000000"/>
              </a:buClr>
              <a:buSzPts val="1200"/>
              <a:buFont typeface="Avenir Roman"/>
              <a:buChar char="●"/>
              <a:defRPr sz="1200">
                <a:latin typeface="Avenir"/>
                <a:ea typeface="Avenir"/>
                <a:cs typeface="Avenir"/>
                <a:sym typeface="Avenir Roman"/>
              </a:defRPr>
            </a:pPr>
            <a:r>
              <a:rPr sz="1600" dirty="0"/>
              <a:t>Designed by Sir Basil Spence</a:t>
            </a:r>
          </a:p>
        </p:txBody>
      </p:sp>
      <p:pic>
        <p:nvPicPr>
          <p:cNvPr id="190" name="Google Shape;124;p20" descr="Google Shape;124;p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1846283" y="844933"/>
            <a:ext cx="4178748" cy="6985696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Google Shape;125;p20"/>
          <p:cNvSpPr txBox="1"/>
          <p:nvPr/>
        </p:nvSpPr>
        <p:spPr>
          <a:xfrm>
            <a:off x="1188019" y="6376162"/>
            <a:ext cx="5470801" cy="430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9" tIns="121899" rIns="121899" bIns="121899">
            <a:spAutoFit/>
          </a:bodyPr>
          <a:lstStyle>
            <a:lvl1pPr>
              <a:defRPr sz="900">
                <a:latin typeface="Avenir"/>
                <a:ea typeface="Avenir"/>
                <a:cs typeface="Avenir"/>
                <a:sym typeface="Avenir Roman"/>
              </a:defRPr>
            </a:lvl1pPr>
          </a:lstStyle>
          <a:p>
            <a:r>
              <a:rPr sz="1200" dirty="0">
                <a:latin typeface="Calibri" panose="020F0502020204030204" pitchFamily="34" charset="0"/>
                <a:cs typeface="Calibri" panose="020F0502020204030204" pitchFamily="34" charset="0"/>
              </a:rPr>
              <a:t>Original concept sketch showing the tower and Chemistry building</a:t>
            </a:r>
          </a:p>
        </p:txBody>
      </p:sp>
      <p:pic>
        <p:nvPicPr>
          <p:cNvPr id="11" name="Google Shape;226;p32" descr="Google Shape;226;p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2348" y="171975"/>
            <a:ext cx="1638666" cy="2076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Google Shape;266;p37" descr="Google Shape;266;p3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5314" y="2344780"/>
            <a:ext cx="1631392" cy="2066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Google Shape;242;p34" descr="Google Shape;242;p3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5314" y="171975"/>
            <a:ext cx="1631392" cy="2076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Google Shape;218;p31" descr="Google Shape;218;p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864" y="2344780"/>
            <a:ext cx="1624150" cy="2066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Google Shape;93;p18" descr="Google Shape;93;p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864" y="4508014"/>
            <a:ext cx="3316136" cy="212958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1202371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01;p41" descr="Google Shape;301;p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"/>
            <a:ext cx="12192000" cy="685799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7" name="Google Shape;302;p41"/>
          <p:cNvGrpSpPr/>
          <p:nvPr/>
        </p:nvGrpSpPr>
        <p:grpSpPr>
          <a:xfrm>
            <a:off x="-1" y="528653"/>
            <a:ext cx="3346804" cy="461621"/>
            <a:chOff x="0" y="19918"/>
            <a:chExt cx="2510101" cy="346215"/>
          </a:xfrm>
        </p:grpSpPr>
        <p:sp>
          <p:nvSpPr>
            <p:cNvPr id="385" name="Rectangle"/>
            <p:cNvSpPr/>
            <p:nvPr/>
          </p:nvSpPr>
          <p:spPr>
            <a:xfrm>
              <a:off x="0" y="45274"/>
              <a:ext cx="2510101" cy="295502"/>
            </a:xfrm>
            <a:prstGeom prst="rect">
              <a:avLst/>
            </a:pr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200">
                  <a:latin typeface="Avenir"/>
                  <a:ea typeface="Avenir"/>
                  <a:cs typeface="Avenir"/>
                  <a:sym typeface="Avenir Roman"/>
                </a:defRPr>
              </a:pPr>
              <a:endParaRPr sz="1600"/>
            </a:p>
          </p:txBody>
        </p:sp>
        <p:sp>
          <p:nvSpPr>
            <p:cNvPr id="386" name="Proposals - main entrance"/>
            <p:cNvSpPr txBox="1"/>
            <p:nvPr/>
          </p:nvSpPr>
          <p:spPr>
            <a:xfrm>
              <a:off x="0" y="19918"/>
              <a:ext cx="2510101" cy="3462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21899" tIns="121899" rIns="121899" bIns="121899" numCol="1" anchor="ctr">
              <a:spAutoFit/>
            </a:bodyPr>
            <a:lstStyle>
              <a:lvl1pPr>
                <a:defRPr sz="1200">
                  <a:latin typeface="Avenir"/>
                  <a:ea typeface="Avenir"/>
                  <a:cs typeface="Avenir"/>
                  <a:sym typeface="Avenir Roman"/>
                </a:defRPr>
              </a:lvl1pPr>
            </a:lstStyle>
            <a:p>
              <a:r>
                <a:rPr lang="en-GB" sz="1400" dirty="0"/>
                <a:t>Improved Main Entrance</a:t>
              </a:r>
              <a:endParaRPr sz="1400" dirty="0"/>
            </a:p>
          </p:txBody>
        </p:sp>
      </p:grpSp>
      <p:grpSp>
        <p:nvGrpSpPr>
          <p:cNvPr id="390" name="Google Shape;303;p41"/>
          <p:cNvGrpSpPr/>
          <p:nvPr/>
        </p:nvGrpSpPr>
        <p:grpSpPr>
          <a:xfrm>
            <a:off x="-1" y="22001"/>
            <a:ext cx="4670404" cy="492400"/>
            <a:chOff x="0" y="8375"/>
            <a:chExt cx="3502801" cy="369299"/>
          </a:xfrm>
        </p:grpSpPr>
        <p:sp>
          <p:nvSpPr>
            <p:cNvPr id="388" name="Rectangle"/>
            <p:cNvSpPr/>
            <p:nvPr/>
          </p:nvSpPr>
          <p:spPr>
            <a:xfrm>
              <a:off x="0" y="45274"/>
              <a:ext cx="3502801" cy="295502"/>
            </a:xfrm>
            <a:prstGeom prst="rect">
              <a:avLst/>
            </a:prstGeom>
            <a:solidFill>
              <a:srgbClr val="CC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2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 Roman"/>
                </a:defRPr>
              </a:pPr>
              <a:endParaRPr sz="1600"/>
            </a:p>
          </p:txBody>
        </p:sp>
        <p:sp>
          <p:nvSpPr>
            <p:cNvPr id="389" name="Project Pinnacle"/>
            <p:cNvSpPr txBox="1"/>
            <p:nvPr/>
          </p:nvSpPr>
          <p:spPr>
            <a:xfrm>
              <a:off x="0" y="8375"/>
              <a:ext cx="3502801" cy="3692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21899" tIns="121899" rIns="121899" bIns="121899" numCol="1" anchor="ctr">
              <a:spAutoFit/>
            </a:bodyPr>
            <a:lstStyle>
              <a:lvl1pPr>
                <a:defRPr sz="12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 Roman"/>
                </a:defRPr>
              </a:lvl1pPr>
            </a:lstStyle>
            <a:p>
              <a:r>
                <a:rPr sz="1600"/>
                <a:t>Project Pinnacle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065122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01;p54" descr="Google Shape;401;p5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" y="0"/>
            <a:ext cx="12192007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00" name="Google Shape;402;p54"/>
          <p:cNvGrpSpPr/>
          <p:nvPr/>
        </p:nvGrpSpPr>
        <p:grpSpPr>
          <a:xfrm>
            <a:off x="-1" y="513264"/>
            <a:ext cx="3346804" cy="492400"/>
            <a:chOff x="0" y="8376"/>
            <a:chExt cx="2510101" cy="369299"/>
          </a:xfrm>
        </p:grpSpPr>
        <p:sp>
          <p:nvSpPr>
            <p:cNvPr id="498" name="Rectangle"/>
            <p:cNvSpPr/>
            <p:nvPr/>
          </p:nvSpPr>
          <p:spPr>
            <a:xfrm>
              <a:off x="0" y="45274"/>
              <a:ext cx="2510101" cy="295502"/>
            </a:xfrm>
            <a:prstGeom prst="rect">
              <a:avLst/>
            </a:pr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200">
                  <a:latin typeface="Avenir"/>
                  <a:ea typeface="Avenir"/>
                  <a:cs typeface="Avenir"/>
                  <a:sym typeface="Avenir Roman"/>
                </a:defRPr>
              </a:pPr>
              <a:endParaRPr sz="1600"/>
            </a:p>
          </p:txBody>
        </p:sp>
        <p:sp>
          <p:nvSpPr>
            <p:cNvPr id="499" name="Proposals - external terrace"/>
            <p:cNvSpPr txBox="1"/>
            <p:nvPr/>
          </p:nvSpPr>
          <p:spPr>
            <a:xfrm>
              <a:off x="0" y="8376"/>
              <a:ext cx="2510101" cy="3692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21899" tIns="121899" rIns="121899" bIns="121899" numCol="1" anchor="ctr">
              <a:spAutoFit/>
            </a:bodyPr>
            <a:lstStyle>
              <a:lvl1pPr>
                <a:defRPr sz="1200">
                  <a:latin typeface="Avenir"/>
                  <a:ea typeface="Avenir"/>
                  <a:cs typeface="Avenir"/>
                  <a:sym typeface="Avenir Roman"/>
                </a:defRPr>
              </a:lvl1pPr>
            </a:lstStyle>
            <a:p>
              <a:r>
                <a:rPr lang="en-GB" sz="1600" dirty="0"/>
                <a:t>New External Terrace</a:t>
              </a:r>
              <a:endParaRPr sz="1600" dirty="0"/>
            </a:p>
          </p:txBody>
        </p:sp>
      </p:grpSp>
      <p:grpSp>
        <p:nvGrpSpPr>
          <p:cNvPr id="503" name="Google Shape;403;p54"/>
          <p:cNvGrpSpPr/>
          <p:nvPr/>
        </p:nvGrpSpPr>
        <p:grpSpPr>
          <a:xfrm>
            <a:off x="-1" y="22001"/>
            <a:ext cx="4670404" cy="492400"/>
            <a:chOff x="0" y="8375"/>
            <a:chExt cx="3502801" cy="369299"/>
          </a:xfrm>
        </p:grpSpPr>
        <p:sp>
          <p:nvSpPr>
            <p:cNvPr id="501" name="Rectangle"/>
            <p:cNvSpPr/>
            <p:nvPr/>
          </p:nvSpPr>
          <p:spPr>
            <a:xfrm>
              <a:off x="0" y="45274"/>
              <a:ext cx="3502801" cy="295502"/>
            </a:xfrm>
            <a:prstGeom prst="rect">
              <a:avLst/>
            </a:prstGeom>
            <a:solidFill>
              <a:srgbClr val="CC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2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 Roman"/>
                </a:defRPr>
              </a:pPr>
              <a:endParaRPr sz="1600"/>
            </a:p>
          </p:txBody>
        </p:sp>
        <p:sp>
          <p:nvSpPr>
            <p:cNvPr id="502" name="Project Pinnacle"/>
            <p:cNvSpPr txBox="1"/>
            <p:nvPr/>
          </p:nvSpPr>
          <p:spPr>
            <a:xfrm>
              <a:off x="0" y="8375"/>
              <a:ext cx="3502801" cy="3692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21899" tIns="121899" rIns="121899" bIns="121899" numCol="1" anchor="ctr">
              <a:spAutoFit/>
            </a:bodyPr>
            <a:lstStyle>
              <a:lvl1pPr>
                <a:defRPr sz="12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 Roman"/>
                </a:defRPr>
              </a:lvl1pPr>
            </a:lstStyle>
            <a:p>
              <a:r>
                <a:rPr sz="1600"/>
                <a:t>Project Pinnacle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867288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515;p68"/>
          <p:cNvGrpSpPr/>
          <p:nvPr/>
        </p:nvGrpSpPr>
        <p:grpSpPr>
          <a:xfrm>
            <a:off x="-1" y="513262"/>
            <a:ext cx="3346804" cy="492400"/>
            <a:chOff x="0" y="8375"/>
            <a:chExt cx="2510101" cy="369299"/>
          </a:xfrm>
        </p:grpSpPr>
        <p:sp>
          <p:nvSpPr>
            <p:cNvPr id="625" name="Rectangle"/>
            <p:cNvSpPr/>
            <p:nvPr/>
          </p:nvSpPr>
          <p:spPr>
            <a:xfrm>
              <a:off x="0" y="45274"/>
              <a:ext cx="2510101" cy="295502"/>
            </a:xfrm>
            <a:prstGeom prst="rect">
              <a:avLst/>
            </a:pr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200">
                  <a:latin typeface="Avenir"/>
                  <a:ea typeface="Avenir"/>
                  <a:cs typeface="Avenir"/>
                  <a:sym typeface="Avenir Roman"/>
                </a:defRPr>
              </a:pPr>
              <a:endParaRPr sz="1600"/>
            </a:p>
          </p:txBody>
        </p:sp>
        <p:sp>
          <p:nvSpPr>
            <p:cNvPr id="626" name="Proposals - agile working"/>
            <p:cNvSpPr txBox="1"/>
            <p:nvPr/>
          </p:nvSpPr>
          <p:spPr>
            <a:xfrm>
              <a:off x="0" y="8375"/>
              <a:ext cx="2510101" cy="3692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21899" tIns="121899" rIns="121899" bIns="121899" numCol="1" anchor="ctr">
              <a:spAutoFit/>
            </a:bodyPr>
            <a:lstStyle>
              <a:lvl1pPr>
                <a:defRPr sz="1200">
                  <a:latin typeface="Avenir"/>
                  <a:ea typeface="Avenir"/>
                  <a:cs typeface="Avenir"/>
                  <a:sym typeface="Avenir Roman"/>
                </a:defRPr>
              </a:lvl1pPr>
            </a:lstStyle>
            <a:p>
              <a:r>
                <a:rPr lang="en-GB" sz="1600" dirty="0"/>
                <a:t>Activity Based Design</a:t>
              </a:r>
              <a:endParaRPr sz="1600" dirty="0"/>
            </a:p>
          </p:txBody>
        </p:sp>
      </p:grpSp>
      <p:grpSp>
        <p:nvGrpSpPr>
          <p:cNvPr id="630" name="Google Shape;516;p68"/>
          <p:cNvGrpSpPr/>
          <p:nvPr/>
        </p:nvGrpSpPr>
        <p:grpSpPr>
          <a:xfrm>
            <a:off x="-1" y="22001"/>
            <a:ext cx="4670404" cy="492400"/>
            <a:chOff x="0" y="8375"/>
            <a:chExt cx="3502801" cy="369299"/>
          </a:xfrm>
        </p:grpSpPr>
        <p:sp>
          <p:nvSpPr>
            <p:cNvPr id="628" name="Rectangle"/>
            <p:cNvSpPr/>
            <p:nvPr/>
          </p:nvSpPr>
          <p:spPr>
            <a:xfrm>
              <a:off x="0" y="45274"/>
              <a:ext cx="3502801" cy="295502"/>
            </a:xfrm>
            <a:prstGeom prst="rect">
              <a:avLst/>
            </a:prstGeom>
            <a:solidFill>
              <a:srgbClr val="CC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2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 Roman"/>
                </a:defRPr>
              </a:pPr>
              <a:endParaRPr sz="1600"/>
            </a:p>
          </p:txBody>
        </p:sp>
        <p:sp>
          <p:nvSpPr>
            <p:cNvPr id="629" name="Project Pinnacle"/>
            <p:cNvSpPr txBox="1"/>
            <p:nvPr/>
          </p:nvSpPr>
          <p:spPr>
            <a:xfrm>
              <a:off x="0" y="8375"/>
              <a:ext cx="3502801" cy="3692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21899" tIns="121899" rIns="121899" bIns="121899" numCol="1" anchor="ctr">
              <a:spAutoFit/>
            </a:bodyPr>
            <a:lstStyle>
              <a:lvl1pPr>
                <a:defRPr sz="12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 Roman"/>
                </a:defRPr>
              </a:lvl1pPr>
            </a:lstStyle>
            <a:p>
              <a:r>
                <a:rPr sz="1600"/>
                <a:t>Project Pinnacle</a:t>
              </a:r>
            </a:p>
          </p:txBody>
        </p:sp>
      </p:grpSp>
      <p:pic>
        <p:nvPicPr>
          <p:cNvPr id="631" name="Google Shape;517;p68" descr="Google Shape;517;p6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67" y="1550700"/>
            <a:ext cx="5470435" cy="419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2" name="Google Shape;518;p68" descr="Google Shape;518;p6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832" y="1678233"/>
            <a:ext cx="5713768" cy="407236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Google Shape;123;p20">
            <a:extLst>
              <a:ext uri="{FF2B5EF4-FFF2-40B4-BE49-F238E27FC236}">
                <a16:creationId xmlns:a16="http://schemas.microsoft.com/office/drawing/2014/main" id="{B5A3303B-240E-418E-9D2E-4CDC765E82FA}"/>
              </a:ext>
            </a:extLst>
          </p:cNvPr>
          <p:cNvSpPr txBox="1"/>
          <p:nvPr/>
        </p:nvSpPr>
        <p:spPr>
          <a:xfrm>
            <a:off x="5993687" y="70953"/>
            <a:ext cx="6052057" cy="1333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21899" tIns="121899" rIns="121899" bIns="121899">
            <a:spAutoFit/>
          </a:bodyPr>
          <a:lstStyle/>
          <a:p>
            <a:pPr marL="304792" indent="-253994">
              <a:spcBef>
                <a:spcPts val="400"/>
              </a:spcBef>
              <a:buClr>
                <a:srgbClr val="000000"/>
              </a:buClr>
              <a:buSzPts val="1200"/>
              <a:buFont typeface="Avenir Roman"/>
              <a:buChar char="●"/>
              <a:defRPr sz="1200">
                <a:latin typeface="Avenir"/>
                <a:ea typeface="Avenir"/>
                <a:cs typeface="Avenir"/>
                <a:sym typeface="Avenir Roman"/>
              </a:defRPr>
            </a:pPr>
            <a:r>
              <a:rPr lang="en-GB" sz="1600" dirty="0"/>
              <a:t>The space design is about enabling future working patterns</a:t>
            </a:r>
          </a:p>
          <a:p>
            <a:pPr marL="304792" indent="-253994">
              <a:spcBef>
                <a:spcPts val="400"/>
              </a:spcBef>
              <a:buClr>
                <a:srgbClr val="000000"/>
              </a:buClr>
              <a:buSzPts val="1200"/>
              <a:buFont typeface="Avenir Roman"/>
              <a:buChar char="●"/>
              <a:defRPr sz="1200">
                <a:latin typeface="Avenir"/>
                <a:ea typeface="Avenir"/>
                <a:cs typeface="Avenir"/>
                <a:sym typeface="Avenir Roman"/>
              </a:defRPr>
            </a:pPr>
            <a:r>
              <a:rPr lang="en-GB" sz="1600" dirty="0"/>
              <a:t>Activity based design will avoid siloed territorialisation of spaces, promoting higher utilisation</a:t>
            </a:r>
          </a:p>
          <a:p>
            <a:pPr marL="304792" indent="-253994">
              <a:spcBef>
                <a:spcPts val="400"/>
              </a:spcBef>
              <a:buClr>
                <a:srgbClr val="000000"/>
              </a:buClr>
              <a:buSzPts val="1200"/>
              <a:buFont typeface="Avenir Roman"/>
              <a:buChar char="●"/>
              <a:defRPr sz="1200">
                <a:latin typeface="Avenir"/>
                <a:ea typeface="Avenir"/>
                <a:cs typeface="Avenir"/>
                <a:sym typeface="Avenir Roman"/>
              </a:defRPr>
            </a:pPr>
            <a:r>
              <a:rPr lang="en-GB" sz="1600" dirty="0"/>
              <a:t>There will also be parallel policy and tech developments </a:t>
            </a:r>
          </a:p>
        </p:txBody>
      </p:sp>
    </p:spTree>
    <p:extLst>
      <p:ext uri="{BB962C8B-B14F-4D97-AF65-F5344CB8AC3E}">
        <p14:creationId xmlns:p14="http://schemas.microsoft.com/office/powerpoint/2010/main" val="306522897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" name="Google Shape;523;p69"/>
          <p:cNvGrpSpPr/>
          <p:nvPr/>
        </p:nvGrpSpPr>
        <p:grpSpPr>
          <a:xfrm>
            <a:off x="-1" y="513262"/>
            <a:ext cx="3346804" cy="492400"/>
            <a:chOff x="0" y="8375"/>
            <a:chExt cx="2510101" cy="369299"/>
          </a:xfrm>
        </p:grpSpPr>
        <p:sp>
          <p:nvSpPr>
            <p:cNvPr id="634" name="Rectangle"/>
            <p:cNvSpPr/>
            <p:nvPr/>
          </p:nvSpPr>
          <p:spPr>
            <a:xfrm>
              <a:off x="0" y="45274"/>
              <a:ext cx="2510101" cy="295502"/>
            </a:xfrm>
            <a:prstGeom prst="rect">
              <a:avLst/>
            </a:pr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200">
                  <a:latin typeface="Avenir"/>
                  <a:ea typeface="Avenir"/>
                  <a:cs typeface="Avenir"/>
                  <a:sym typeface="Avenir Roman"/>
                </a:defRPr>
              </a:pPr>
              <a:endParaRPr sz="1600"/>
            </a:p>
          </p:txBody>
        </p:sp>
        <p:sp>
          <p:nvSpPr>
            <p:cNvPr id="635" name="Proposals - agile working"/>
            <p:cNvSpPr txBox="1"/>
            <p:nvPr/>
          </p:nvSpPr>
          <p:spPr>
            <a:xfrm>
              <a:off x="0" y="8375"/>
              <a:ext cx="2510101" cy="3692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21899" tIns="121899" rIns="121899" bIns="121899" numCol="1" anchor="ctr">
              <a:spAutoFit/>
            </a:bodyPr>
            <a:lstStyle>
              <a:lvl1pPr>
                <a:defRPr sz="1200">
                  <a:latin typeface="Avenir"/>
                  <a:ea typeface="Avenir"/>
                  <a:cs typeface="Avenir"/>
                  <a:sym typeface="Avenir Roman"/>
                </a:defRPr>
              </a:lvl1pPr>
            </a:lstStyle>
            <a:p>
              <a:r>
                <a:rPr lang="en-GB" sz="1600" dirty="0"/>
                <a:t>Vertical Neighbourhoods</a:t>
              </a:r>
              <a:endParaRPr sz="1600" dirty="0"/>
            </a:p>
          </p:txBody>
        </p:sp>
      </p:grpSp>
      <p:grpSp>
        <p:nvGrpSpPr>
          <p:cNvPr id="639" name="Google Shape;524;p69"/>
          <p:cNvGrpSpPr/>
          <p:nvPr/>
        </p:nvGrpSpPr>
        <p:grpSpPr>
          <a:xfrm>
            <a:off x="-1" y="22001"/>
            <a:ext cx="4670404" cy="492400"/>
            <a:chOff x="0" y="8375"/>
            <a:chExt cx="3502801" cy="369299"/>
          </a:xfrm>
        </p:grpSpPr>
        <p:sp>
          <p:nvSpPr>
            <p:cNvPr id="637" name="Rectangle"/>
            <p:cNvSpPr/>
            <p:nvPr/>
          </p:nvSpPr>
          <p:spPr>
            <a:xfrm>
              <a:off x="0" y="45274"/>
              <a:ext cx="3502801" cy="295502"/>
            </a:xfrm>
            <a:prstGeom prst="rect">
              <a:avLst/>
            </a:prstGeom>
            <a:solidFill>
              <a:srgbClr val="CC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2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 Roman"/>
                </a:defRPr>
              </a:pPr>
              <a:endParaRPr sz="1600"/>
            </a:p>
          </p:txBody>
        </p:sp>
        <p:sp>
          <p:nvSpPr>
            <p:cNvPr id="638" name="Project Pinnacle"/>
            <p:cNvSpPr txBox="1"/>
            <p:nvPr/>
          </p:nvSpPr>
          <p:spPr>
            <a:xfrm>
              <a:off x="0" y="8375"/>
              <a:ext cx="3502801" cy="3692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21899" tIns="121899" rIns="121899" bIns="121899" numCol="1" anchor="ctr">
              <a:spAutoFit/>
            </a:bodyPr>
            <a:lstStyle>
              <a:lvl1pPr>
                <a:defRPr sz="12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 Roman"/>
                </a:defRPr>
              </a:lvl1pPr>
            </a:lstStyle>
            <a:p>
              <a:r>
                <a:rPr sz="1600"/>
                <a:t>Project Pinnacle</a:t>
              </a:r>
            </a:p>
          </p:txBody>
        </p:sp>
      </p:grpSp>
      <p:pic>
        <p:nvPicPr>
          <p:cNvPr id="640" name="Google Shape;525;p69" descr="Google Shape;525;p6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432" y="131367"/>
            <a:ext cx="5567403" cy="6504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1" name="Google Shape;526;p69" descr="Google Shape;526;p6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1" y="3970932"/>
            <a:ext cx="1840993" cy="1178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642" name="Google Shape;527;p69" descr="Google Shape;527;p6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" y="2752099"/>
            <a:ext cx="1842232" cy="1041759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Google Shape;528;p69" descr="Google Shape;528;p6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1" y="1252475"/>
            <a:ext cx="1842236" cy="1322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644" name="Google Shape;529;p69" descr="Google Shape;529;p6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831" y="1252461"/>
            <a:ext cx="1753436" cy="1322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645" name="Google Shape;530;p69" descr="Google Shape;530;p6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19831" y="2731965"/>
            <a:ext cx="1753432" cy="1066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646" name="Google Shape;531;p69" descr="Google Shape;531;p6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19832" y="3974134"/>
            <a:ext cx="1753433" cy="1158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47" name="Google Shape;532;p69" descr="Google Shape;532;p6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3200" y="5308466"/>
            <a:ext cx="1842232" cy="1133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48" name="Google Shape;533;p69" descr="Google Shape;533;p6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19832" y="5308566"/>
            <a:ext cx="1753433" cy="11334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89581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08;p42" descr="Google Shape;308;p4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"/>
            <a:ext cx="6117384" cy="34410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5" name="Google Shape;309;p42"/>
          <p:cNvGrpSpPr/>
          <p:nvPr/>
        </p:nvGrpSpPr>
        <p:grpSpPr>
          <a:xfrm>
            <a:off x="-1" y="513264"/>
            <a:ext cx="3346804" cy="492400"/>
            <a:chOff x="0" y="8376"/>
            <a:chExt cx="2510101" cy="369299"/>
          </a:xfrm>
        </p:grpSpPr>
        <p:sp>
          <p:nvSpPr>
            <p:cNvPr id="393" name="Rectangle"/>
            <p:cNvSpPr/>
            <p:nvPr/>
          </p:nvSpPr>
          <p:spPr>
            <a:xfrm>
              <a:off x="0" y="45274"/>
              <a:ext cx="2510101" cy="295502"/>
            </a:xfrm>
            <a:prstGeom prst="rect">
              <a:avLst/>
            </a:pr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200">
                  <a:latin typeface="Avenir"/>
                  <a:ea typeface="Avenir"/>
                  <a:cs typeface="Avenir"/>
                  <a:sym typeface="Avenir Roman"/>
                </a:defRPr>
              </a:pPr>
              <a:endParaRPr sz="1600"/>
            </a:p>
          </p:txBody>
        </p:sp>
        <p:sp>
          <p:nvSpPr>
            <p:cNvPr id="394" name="Proposals - main entrance"/>
            <p:cNvSpPr txBox="1"/>
            <p:nvPr/>
          </p:nvSpPr>
          <p:spPr>
            <a:xfrm>
              <a:off x="0" y="8376"/>
              <a:ext cx="2510101" cy="3692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21899" tIns="121899" rIns="121899" bIns="121899" numCol="1" anchor="ctr">
              <a:spAutoFit/>
            </a:bodyPr>
            <a:lstStyle>
              <a:lvl1pPr>
                <a:defRPr sz="1200">
                  <a:latin typeface="Avenir"/>
                  <a:ea typeface="Avenir"/>
                  <a:cs typeface="Avenir"/>
                  <a:sym typeface="Avenir Roman"/>
                </a:defRPr>
              </a:lvl1pPr>
            </a:lstStyle>
            <a:p>
              <a:r>
                <a:rPr lang="en-GB" sz="1600" dirty="0"/>
                <a:t>Flexible, All Day Spaces</a:t>
              </a:r>
              <a:endParaRPr sz="1600" dirty="0"/>
            </a:p>
          </p:txBody>
        </p:sp>
      </p:grpSp>
      <p:grpSp>
        <p:nvGrpSpPr>
          <p:cNvPr id="398" name="Google Shape;310;p42"/>
          <p:cNvGrpSpPr/>
          <p:nvPr/>
        </p:nvGrpSpPr>
        <p:grpSpPr>
          <a:xfrm>
            <a:off x="-1" y="22001"/>
            <a:ext cx="4670404" cy="492400"/>
            <a:chOff x="0" y="8375"/>
            <a:chExt cx="3502801" cy="369299"/>
          </a:xfrm>
        </p:grpSpPr>
        <p:sp>
          <p:nvSpPr>
            <p:cNvPr id="396" name="Rectangle"/>
            <p:cNvSpPr/>
            <p:nvPr/>
          </p:nvSpPr>
          <p:spPr>
            <a:xfrm>
              <a:off x="0" y="45274"/>
              <a:ext cx="3502801" cy="295502"/>
            </a:xfrm>
            <a:prstGeom prst="rect">
              <a:avLst/>
            </a:prstGeom>
            <a:solidFill>
              <a:srgbClr val="CC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2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 Roman"/>
                </a:defRPr>
              </a:pPr>
              <a:endParaRPr sz="1600"/>
            </a:p>
          </p:txBody>
        </p:sp>
        <p:sp>
          <p:nvSpPr>
            <p:cNvPr id="397" name="Project Pinnacle"/>
            <p:cNvSpPr txBox="1"/>
            <p:nvPr/>
          </p:nvSpPr>
          <p:spPr>
            <a:xfrm>
              <a:off x="0" y="8375"/>
              <a:ext cx="3502801" cy="3692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21899" tIns="121899" rIns="121899" bIns="121899" numCol="1" anchor="ctr">
              <a:spAutoFit/>
            </a:bodyPr>
            <a:lstStyle>
              <a:lvl1pPr>
                <a:defRPr sz="12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 Roman"/>
                </a:defRPr>
              </a:lvl1pPr>
            </a:lstStyle>
            <a:p>
              <a:r>
                <a:rPr sz="1600"/>
                <a:t>Project Pinnacle</a:t>
              </a:r>
            </a:p>
          </p:txBody>
        </p:sp>
      </p:grpSp>
      <p:pic>
        <p:nvPicPr>
          <p:cNvPr id="9" name="Google Shape;325;p44" descr="Google Shape;325;p4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4607" y="0"/>
            <a:ext cx="6117393" cy="3441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Google Shape;370;p50" descr="Google Shape;370;p5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4606" y="3416970"/>
            <a:ext cx="6117393" cy="3441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Google Shape;384;p52" descr="Google Shape;384;p5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" y="3441032"/>
            <a:ext cx="6074613" cy="34169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743422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377;p51" descr="Google Shape;377;p5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"/>
            <a:ext cx="6100011" cy="34312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3" name="Google Shape;378;p51"/>
          <p:cNvGrpSpPr/>
          <p:nvPr/>
        </p:nvGrpSpPr>
        <p:grpSpPr>
          <a:xfrm>
            <a:off x="-1" y="513262"/>
            <a:ext cx="3346804" cy="492400"/>
            <a:chOff x="0" y="8375"/>
            <a:chExt cx="2510101" cy="369299"/>
          </a:xfrm>
        </p:grpSpPr>
        <p:sp>
          <p:nvSpPr>
            <p:cNvPr id="471" name="Rectangle"/>
            <p:cNvSpPr/>
            <p:nvPr/>
          </p:nvSpPr>
          <p:spPr>
            <a:xfrm>
              <a:off x="0" y="45274"/>
              <a:ext cx="2510101" cy="295502"/>
            </a:xfrm>
            <a:prstGeom prst="rect">
              <a:avLst/>
            </a:pr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200">
                  <a:latin typeface="Avenir"/>
                  <a:ea typeface="Avenir"/>
                  <a:cs typeface="Avenir"/>
                  <a:sym typeface="Avenir Roman"/>
                </a:defRPr>
              </a:pPr>
              <a:endParaRPr sz="1600"/>
            </a:p>
          </p:txBody>
        </p:sp>
        <p:sp>
          <p:nvSpPr>
            <p:cNvPr id="472" name="Proposals - coffee bar"/>
            <p:cNvSpPr txBox="1"/>
            <p:nvPr/>
          </p:nvSpPr>
          <p:spPr>
            <a:xfrm>
              <a:off x="0" y="8375"/>
              <a:ext cx="2510101" cy="3692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21899" tIns="121899" rIns="121899" bIns="121899" numCol="1" anchor="ctr">
              <a:spAutoFit/>
            </a:bodyPr>
            <a:lstStyle>
              <a:lvl1pPr>
                <a:defRPr sz="1200">
                  <a:latin typeface="Avenir"/>
                  <a:ea typeface="Avenir"/>
                  <a:cs typeface="Avenir"/>
                  <a:sym typeface="Avenir Roman"/>
                </a:defRPr>
              </a:lvl1pPr>
            </a:lstStyle>
            <a:p>
              <a:r>
                <a:rPr lang="en-GB" sz="1600" dirty="0"/>
                <a:t>Work / Meet / Relax</a:t>
              </a:r>
              <a:endParaRPr sz="1600" dirty="0"/>
            </a:p>
          </p:txBody>
        </p:sp>
      </p:grpSp>
      <p:grpSp>
        <p:nvGrpSpPr>
          <p:cNvPr id="476" name="Google Shape;379;p51"/>
          <p:cNvGrpSpPr/>
          <p:nvPr/>
        </p:nvGrpSpPr>
        <p:grpSpPr>
          <a:xfrm>
            <a:off x="-1" y="22001"/>
            <a:ext cx="4670404" cy="492400"/>
            <a:chOff x="0" y="8375"/>
            <a:chExt cx="3502801" cy="369299"/>
          </a:xfrm>
        </p:grpSpPr>
        <p:sp>
          <p:nvSpPr>
            <p:cNvPr id="474" name="Rectangle"/>
            <p:cNvSpPr/>
            <p:nvPr/>
          </p:nvSpPr>
          <p:spPr>
            <a:xfrm>
              <a:off x="0" y="45274"/>
              <a:ext cx="3502801" cy="295502"/>
            </a:xfrm>
            <a:prstGeom prst="rect">
              <a:avLst/>
            </a:prstGeom>
            <a:solidFill>
              <a:srgbClr val="CC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2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 Roman"/>
                </a:defRPr>
              </a:pPr>
              <a:endParaRPr sz="1600"/>
            </a:p>
          </p:txBody>
        </p:sp>
        <p:sp>
          <p:nvSpPr>
            <p:cNvPr id="475" name="Project Pinnacle"/>
            <p:cNvSpPr txBox="1"/>
            <p:nvPr/>
          </p:nvSpPr>
          <p:spPr>
            <a:xfrm>
              <a:off x="0" y="8375"/>
              <a:ext cx="3502801" cy="3692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21899" tIns="121899" rIns="121899" bIns="121899" numCol="1" anchor="ctr">
              <a:spAutoFit/>
            </a:bodyPr>
            <a:lstStyle>
              <a:lvl1pPr>
                <a:defRPr sz="12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 Roman"/>
                </a:defRPr>
              </a:lvl1pPr>
            </a:lstStyle>
            <a:p>
              <a:r>
                <a:rPr sz="1600"/>
                <a:t>Project Pinnacle</a:t>
              </a:r>
            </a:p>
          </p:txBody>
        </p:sp>
      </p:grpSp>
      <p:pic>
        <p:nvPicPr>
          <p:cNvPr id="9" name="Google Shape;435;p58" descr="Google Shape;435;p5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011" y="3431258"/>
            <a:ext cx="6091987" cy="3426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Google Shape;418;p56" descr="Google Shape;418;p5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980" y="0"/>
            <a:ext cx="6100018" cy="34312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Google Shape;476;p63" descr="Google Shape;476;p6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" y="3426743"/>
            <a:ext cx="6100022" cy="34312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0445592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University of Nottingham">
      <a:dk1>
        <a:srgbClr val="000000"/>
      </a:dk1>
      <a:lt1>
        <a:srgbClr val="FFFFFF"/>
      </a:lt1>
      <a:dk2>
        <a:srgbClr val="4A4A49"/>
      </a:dk2>
      <a:lt2>
        <a:srgbClr val="92928E"/>
      </a:lt2>
      <a:accent1>
        <a:srgbClr val="009BBD"/>
      </a:accent1>
      <a:accent2>
        <a:srgbClr val="007DA8"/>
      </a:accent2>
      <a:accent3>
        <a:srgbClr val="005697"/>
      </a:accent3>
      <a:accent4>
        <a:srgbClr val="1B2A6B"/>
      </a:accent4>
      <a:accent5>
        <a:srgbClr val="191A4F"/>
      </a:accent5>
      <a:accent6>
        <a:srgbClr val="E52F6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University of Nottingham">
      <a:dk1>
        <a:sysClr val="windowText" lastClr="000000"/>
      </a:dk1>
      <a:lt1>
        <a:sysClr val="window" lastClr="FFFFFF"/>
      </a:lt1>
      <a:dk2>
        <a:srgbClr val="4A4A49"/>
      </a:dk2>
      <a:lt2>
        <a:srgbClr val="92928E"/>
      </a:lt2>
      <a:accent1>
        <a:srgbClr val="009BBD"/>
      </a:accent1>
      <a:accent2>
        <a:srgbClr val="007DA8"/>
      </a:accent2>
      <a:accent3>
        <a:srgbClr val="005697"/>
      </a:accent3>
      <a:accent4>
        <a:srgbClr val="1B2A6B"/>
      </a:accent4>
      <a:accent5>
        <a:srgbClr val="191A4F"/>
      </a:accent5>
      <a:accent6>
        <a:srgbClr val="B32B7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846b46e-6855-45f4-99c4-bbbbaeb658d1">
      <UserInfo>
        <DisplayName>SharingLinks.bae091e1-445b-4190-bc75-9c44f947a99c.OrganizationEdit.7384d559-f35c-4272-b644-15973950bf30</DisplayName>
        <AccountId>113</AccountId>
        <AccountType/>
      </UserInfo>
      <UserInfo>
        <DisplayName>SharingLinks.ac388d05-4665-488b-8572-6edac99e999b.Flexible.d88f345d-eb52-41cb-9d7b-9ecd0498ada0</DisplayName>
        <AccountId>43</AccountId>
        <AccountType/>
      </UserInfo>
      <UserInfo>
        <DisplayName>James Hale</DisplayName>
        <AccountId>6</AccountId>
        <AccountType/>
      </UserInfo>
      <UserInfo>
        <DisplayName>SharingLinks.b443c519-eb58-4a83-9f64-47fe01f72a90.OrganizationEdit.2761b1fd-df36-4f6a-ad03-c1e943e0ffc8</DisplayName>
        <AccountId>22</AccountId>
        <AccountType/>
      </UserInfo>
      <UserInfo>
        <DisplayName>Keith Duncan</DisplayName>
        <AccountId>17</AccountId>
        <AccountType/>
      </UserInfo>
      <UserInfo>
        <DisplayName>Alexander Wright</DisplayName>
        <AccountId>46</AccountId>
        <AccountType/>
      </UserInfo>
      <UserInfo>
        <DisplayName>Andrew Nolan</DisplayName>
        <AccountId>24</AccountId>
        <AccountType/>
      </UserInfo>
      <UserInfo>
        <DisplayName>Richard Wigginton</DisplayName>
        <AccountId>12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E9C083143F1943BC35958CC853B846" ma:contentTypeVersion="15" ma:contentTypeDescription="Create a new document." ma:contentTypeScope="" ma:versionID="a126aec8e47faa220f70ce6e708d9070">
  <xsd:schema xmlns:xsd="http://www.w3.org/2001/XMLSchema" xmlns:xs="http://www.w3.org/2001/XMLSchema" xmlns:p="http://schemas.microsoft.com/office/2006/metadata/properties" xmlns:ns2="3846b46e-6855-45f4-99c4-bbbbaeb658d1" xmlns:ns3="90a3253b-4aac-455d-9996-09f9f254bf92" targetNamespace="http://schemas.microsoft.com/office/2006/metadata/properties" ma:root="true" ma:fieldsID="b014fd63d8cc03417b32d04376368c9c" ns2:_="" ns3:_="">
    <xsd:import namespace="3846b46e-6855-45f4-99c4-bbbbaeb658d1"/>
    <xsd:import namespace="90a3253b-4aac-455d-9996-09f9f254bf9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46b46e-6855-45f4-99c4-bbbbaeb658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a3253b-4aac-455d-9996-09f9f254bf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2B19F1-7180-49D0-A3F7-A5B98EF2F8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C6309B-1C52-4FD6-94A2-0113722346F5}">
  <ds:schemaRefs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e361bfce-b51a-475e-a414-54ef75214f09"/>
    <ds:schemaRef ds:uri="86f8a9ae-d9f4-4297-8583-db7a1d66521b"/>
    <ds:schemaRef ds:uri="http://schemas.microsoft.com/office/2006/metadata/properties"/>
    <ds:schemaRef ds:uri="3846b46e-6855-45f4-99c4-bbbbaeb658d1"/>
  </ds:schemaRefs>
</ds:datastoreItem>
</file>

<file path=customXml/itemProps3.xml><?xml version="1.0" encoding="utf-8"?>
<ds:datastoreItem xmlns:ds="http://schemas.openxmlformats.org/officeDocument/2006/customXml" ds:itemID="{CA69B364-4BE6-4370-B56A-D0D979AB8F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46b46e-6855-45f4-99c4-bbbbaeb658d1"/>
    <ds:schemaRef ds:uri="90a3253b-4aac-455d-9996-09f9f254bf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2181</TotalTime>
  <Words>483</Words>
  <Application>Microsoft Office PowerPoint</Application>
  <PresentationFormat>Widescreen</PresentationFormat>
  <Paragraphs>103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Avenir</vt:lpstr>
      <vt:lpstr>Avenir Roman</vt:lpstr>
      <vt:lpstr>Calibri</vt:lpstr>
      <vt:lpstr>Georgia</vt:lpstr>
      <vt:lpstr>Wingdings</vt:lpstr>
      <vt:lpstr>Office Theme</vt:lpstr>
      <vt:lpstr>1_Office Theme</vt:lpstr>
      <vt:lpstr>  </vt:lpstr>
      <vt:lpstr>What is our opportunity?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Nottingham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Teri Browett</dc:creator>
  <cp:lastModifiedBy>Alex David</cp:lastModifiedBy>
  <cp:revision>172</cp:revision>
  <cp:lastPrinted>2021-06-16T13:30:20Z</cp:lastPrinted>
  <dcterms:created xsi:type="dcterms:W3CDTF">2019-02-06T16:40:25Z</dcterms:created>
  <dcterms:modified xsi:type="dcterms:W3CDTF">2021-10-13T11:50:59Z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0x01010073E9C083143F1943BC35958CC853B846</vt:lpwstr>
  </property>
  <property fmtid="{D5CDD505-2E9C-101B-9397-08002B2CF9AE}" pid="3" name="Order">
    <vt:r8>4688300</vt:r8>
  </property>
  <property fmtid="{D5CDD505-2E9C-101B-9397-08002B2CF9AE}" pid="4" name="ComplianceAssetId">
    <vt:lpwstr/>
  </property>
</Properties>
</file>