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712" r:id="rId5"/>
    <p:sldId id="704" r:id="rId6"/>
    <p:sldId id="688" r:id="rId7"/>
    <p:sldId id="742" r:id="rId8"/>
    <p:sldId id="771" r:id="rId9"/>
    <p:sldId id="743" r:id="rId10"/>
    <p:sldId id="744" r:id="rId11"/>
    <p:sldId id="748" r:id="rId12"/>
    <p:sldId id="746" r:id="rId13"/>
    <p:sldId id="749" r:id="rId14"/>
    <p:sldId id="751" r:id="rId15"/>
    <p:sldId id="752" r:id="rId16"/>
    <p:sldId id="753" r:id="rId17"/>
    <p:sldId id="755" r:id="rId18"/>
    <p:sldId id="756" r:id="rId19"/>
    <p:sldId id="757" r:id="rId20"/>
    <p:sldId id="758" r:id="rId21"/>
    <p:sldId id="759" r:id="rId22"/>
    <p:sldId id="761" r:id="rId23"/>
    <p:sldId id="760" r:id="rId24"/>
    <p:sldId id="762" r:id="rId25"/>
    <p:sldId id="764" r:id="rId26"/>
    <p:sldId id="763" r:id="rId27"/>
    <p:sldId id="769" r:id="rId28"/>
    <p:sldId id="766" r:id="rId29"/>
    <p:sldId id="765" r:id="rId30"/>
    <p:sldId id="747" r:id="rId31"/>
    <p:sldId id="768" r:id="rId32"/>
    <p:sldId id="767" r:id="rId33"/>
    <p:sldId id="770" r:id="rId34"/>
  </p:sldIdLst>
  <p:sldSz cx="9144000" cy="5143500" type="screen16x9"/>
  <p:notesSz cx="10234613" cy="14662150"/>
  <p:defaultTextStyle>
    <a:defPPr>
      <a:defRPr lang="en-US"/>
    </a:defPPr>
    <a:lvl1pPr marL="0" algn="l" defTabSz="898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9005" algn="l" defTabSz="898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8010" algn="l" defTabSz="898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7015" algn="l" defTabSz="898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6019" algn="l" defTabSz="898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45024" algn="l" defTabSz="898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94029" algn="l" defTabSz="898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43034" algn="l" defTabSz="898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92038" algn="l" defTabSz="898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" userDrawn="1">
          <p15:clr>
            <a:srgbClr val="A4A3A4"/>
          </p15:clr>
        </p15:guide>
        <p15:guide id="2" orient="horz" pos="3140" userDrawn="1">
          <p15:clr>
            <a:srgbClr val="A4A3A4"/>
          </p15:clr>
        </p15:guide>
        <p15:guide id="3" orient="horz" pos="1121" userDrawn="1">
          <p15:clr>
            <a:srgbClr val="A4A3A4"/>
          </p15:clr>
        </p15:guide>
        <p15:guide id="4" orient="horz" pos="2028" userDrawn="1">
          <p15:clr>
            <a:srgbClr val="A4A3A4"/>
          </p15:clr>
        </p15:guide>
        <p15:guide id="5" orient="horz" pos="1076" userDrawn="1">
          <p15:clr>
            <a:srgbClr val="A4A3A4"/>
          </p15:clr>
        </p15:guide>
        <p15:guide id="6" orient="horz" pos="2436" userDrawn="1">
          <p15:clr>
            <a:srgbClr val="A4A3A4"/>
          </p15:clr>
        </p15:guide>
        <p15:guide id="7" orient="horz" pos="1098" userDrawn="1">
          <p15:clr>
            <a:srgbClr val="A4A3A4"/>
          </p15:clr>
        </p15:guide>
        <p15:guide id="8" orient="horz" pos="2142" userDrawn="1">
          <p15:clr>
            <a:srgbClr val="A4A3A4"/>
          </p15:clr>
        </p15:guide>
        <p15:guide id="9" pos="113" userDrawn="1">
          <p15:clr>
            <a:srgbClr val="A4A3A4"/>
          </p15:clr>
        </p15:guide>
        <p15:guide id="11" pos="5647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7" pos="2903" userDrawn="1">
          <p15:clr>
            <a:srgbClr val="A4A3A4"/>
          </p15:clr>
        </p15:guide>
        <p15:guide id="20" orient="horz" pos="849" userDrawn="1">
          <p15:clr>
            <a:srgbClr val="A4A3A4"/>
          </p15:clr>
        </p15:guide>
        <p15:guide id="22" pos="204" userDrawn="1">
          <p15:clr>
            <a:srgbClr val="A4A3A4"/>
          </p15:clr>
        </p15:guide>
        <p15:guide id="24" orient="horz" pos="1869" userDrawn="1">
          <p15:clr>
            <a:srgbClr val="A4A3A4"/>
          </p15:clr>
        </p15:guide>
        <p15:guide id="25" pos="2857" userDrawn="1">
          <p15:clr>
            <a:srgbClr val="A4A3A4"/>
          </p15:clr>
        </p15:guide>
        <p15:guide id="26" orient="horz" pos="282" userDrawn="1">
          <p15:clr>
            <a:srgbClr val="A4A3A4"/>
          </p15:clr>
        </p15:guide>
        <p15:guide id="28" orient="horz" pos="1983" userDrawn="1">
          <p15:clr>
            <a:srgbClr val="A4A3A4"/>
          </p15:clr>
        </p15:guide>
        <p15:guide id="32" pos="5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FF"/>
    <a:srgbClr val="1DAB93"/>
    <a:srgbClr val="B2B2B2"/>
    <a:srgbClr val="996633"/>
    <a:srgbClr val="FFFF00"/>
    <a:srgbClr val="FFFF66"/>
    <a:srgbClr val="EFF3F4"/>
    <a:srgbClr val="E7F1F1"/>
    <a:srgbClr val="DFE6EB"/>
    <a:srgbClr val="3A9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87068" autoAdjust="0"/>
  </p:normalViewPr>
  <p:slideViewPr>
    <p:cSldViewPr snapToGrid="0" showGuides="1">
      <p:cViewPr varScale="1">
        <p:scale>
          <a:sx n="135" d="100"/>
          <a:sy n="135" d="100"/>
        </p:scale>
        <p:origin x="656" y="76"/>
      </p:cViewPr>
      <p:guideLst>
        <p:guide orient="horz" pos="123"/>
        <p:guide orient="horz" pos="3140"/>
        <p:guide orient="horz" pos="1121"/>
        <p:guide orient="horz" pos="2028"/>
        <p:guide orient="horz" pos="1076"/>
        <p:guide orient="horz" pos="2436"/>
        <p:guide orient="horz" pos="1098"/>
        <p:guide orient="horz" pos="2142"/>
        <p:guide pos="113"/>
        <p:guide pos="5647"/>
        <p:guide pos="2880"/>
        <p:guide pos="2903"/>
        <p:guide orient="horz" pos="849"/>
        <p:guide pos="204"/>
        <p:guide orient="horz" pos="1869"/>
        <p:guide pos="2857"/>
        <p:guide orient="horz" pos="282"/>
        <p:guide orient="horz" pos="1983"/>
        <p:guide pos="5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6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y.sheppard\Downloads\Canterbury%20Christ%20Church%20University_emr_data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y.sheppard\Downloads\Canterbury%20Christ%20Church%20University_emr_data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rating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5-447D-8940-98B5143A7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Bronze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55-447D-8940-98B5143A7B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Silver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55-447D-8940-98B5143A7B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55-447D-8940-98B5143A7B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Platinum</c:v>
                </c:pt>
              </c:strCache>
            </c:strRef>
          </c:tx>
          <c:spPr>
            <a:solidFill>
              <a:srgbClr val="B2B2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55-447D-8940-98B5143A7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84072"/>
        <c:axId val="163760304"/>
      </c:barChart>
      <c:catAx>
        <c:axId val="161784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760304"/>
        <c:crosses val="autoZero"/>
        <c:auto val="1"/>
        <c:lblAlgn val="ctr"/>
        <c:lblOffset val="100"/>
        <c:noMultiLvlLbl val="0"/>
      </c:catAx>
      <c:valAx>
        <c:axId val="163760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8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'Canterbury Christ Church Univer'!$K$2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'Canterbury Christ Church Univer'!$J$3:$J$10</c:f>
              <c:strCache>
                <c:ptCount val="8"/>
                <c:pt idx="0">
                  <c:v>Policy and Strategy</c:v>
                </c:pt>
                <c:pt idx="1">
                  <c:v>Stakeholder Engagement</c:v>
                </c:pt>
                <c:pt idx="2">
                  <c:v>Action Planning</c:v>
                </c:pt>
                <c:pt idx="3">
                  <c:v>Measurement</c:v>
                </c:pt>
                <c:pt idx="4">
                  <c:v>Communication</c:v>
                </c:pt>
                <c:pt idx="5">
                  <c:v>Training and Support</c:v>
                </c:pt>
                <c:pt idx="6">
                  <c:v>Implementation and Performance</c:v>
                </c:pt>
                <c:pt idx="7">
                  <c:v>Link to the Curriculum</c:v>
                </c:pt>
              </c:strCache>
            </c:strRef>
          </c:cat>
          <c:val>
            <c:numRef>
              <c:f>'Canterbury Christ Church Univer'!$K$3:$K$10</c:f>
              <c:numCache>
                <c:formatCode>0.0</c:formatCode>
                <c:ptCount val="8"/>
                <c:pt idx="0">
                  <c:v>3.125</c:v>
                </c:pt>
                <c:pt idx="1">
                  <c:v>2.5625</c:v>
                </c:pt>
                <c:pt idx="2">
                  <c:v>2.2352941176470589</c:v>
                </c:pt>
                <c:pt idx="3">
                  <c:v>1.875</c:v>
                </c:pt>
                <c:pt idx="4">
                  <c:v>2.3636363636363638</c:v>
                </c:pt>
                <c:pt idx="5">
                  <c:v>1.9285714285714286</c:v>
                </c:pt>
                <c:pt idx="6">
                  <c:v>1.6666666666666667</c:v>
                </c:pt>
                <c:pt idx="7">
                  <c:v>1.4444444444444444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F-4029-B9FB-DF0AFC6F7647}"/>
            </c:ext>
          </c:extLst>
        </c:ser>
        <c:ser>
          <c:idx val="1"/>
          <c:order val="1"/>
          <c:tx>
            <c:strRef>
              <c:f>'Canterbury Christ Church Univer'!$L$2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'Canterbury Christ Church Univer'!$J$3:$J$10</c:f>
              <c:strCache>
                <c:ptCount val="8"/>
                <c:pt idx="0">
                  <c:v>Policy and Strategy</c:v>
                </c:pt>
                <c:pt idx="1">
                  <c:v>Stakeholder Engagement</c:v>
                </c:pt>
                <c:pt idx="2">
                  <c:v>Action Planning</c:v>
                </c:pt>
                <c:pt idx="3">
                  <c:v>Measurement</c:v>
                </c:pt>
                <c:pt idx="4">
                  <c:v>Communication</c:v>
                </c:pt>
                <c:pt idx="5">
                  <c:v>Training and Support</c:v>
                </c:pt>
                <c:pt idx="6">
                  <c:v>Implementation and Performance</c:v>
                </c:pt>
                <c:pt idx="7">
                  <c:v>Link to the Curriculum</c:v>
                </c:pt>
              </c:strCache>
            </c:strRef>
          </c:cat>
          <c:val>
            <c:numRef>
              <c:f>'Canterbury Christ Church Univer'!$L$3:$L$10</c:f>
              <c:numCache>
                <c:formatCode>0.0</c:formatCode>
                <c:ptCount val="8"/>
                <c:pt idx="0">
                  <c:v>3.4444444444444446</c:v>
                </c:pt>
                <c:pt idx="1">
                  <c:v>3.1666666666666665</c:v>
                </c:pt>
                <c:pt idx="2">
                  <c:v>3.3333333333333335</c:v>
                </c:pt>
                <c:pt idx="3">
                  <c:v>2.9444444444444446</c:v>
                </c:pt>
                <c:pt idx="4">
                  <c:v>2.8888888888888888</c:v>
                </c:pt>
                <c:pt idx="5">
                  <c:v>2.9444444444444446</c:v>
                </c:pt>
                <c:pt idx="6">
                  <c:v>2.8333333333333335</c:v>
                </c:pt>
                <c:pt idx="7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6F-4029-B9FB-DF0AFC6F7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755696"/>
        <c:axId val="123337656"/>
      </c:barChart>
      <c:catAx>
        <c:axId val="6675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337656"/>
        <c:crosses val="autoZero"/>
        <c:auto val="1"/>
        <c:lblAlgn val="ctr"/>
        <c:lblOffset val="100"/>
        <c:noMultiLvlLbl val="0"/>
      </c:catAx>
      <c:valAx>
        <c:axId val="123337656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755696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NTU!$K$2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NTU!$J$3:$J$10</c:f>
              <c:strCache>
                <c:ptCount val="8"/>
                <c:pt idx="0">
                  <c:v>Policy and Strategy</c:v>
                </c:pt>
                <c:pt idx="1">
                  <c:v>Stakeholder Engagement</c:v>
                </c:pt>
                <c:pt idx="2">
                  <c:v>Action Planning</c:v>
                </c:pt>
                <c:pt idx="3">
                  <c:v>Measurement</c:v>
                </c:pt>
                <c:pt idx="4">
                  <c:v>Communication</c:v>
                </c:pt>
                <c:pt idx="5">
                  <c:v>Training and Support</c:v>
                </c:pt>
                <c:pt idx="6">
                  <c:v>Implementation and Performance</c:v>
                </c:pt>
                <c:pt idx="7">
                  <c:v>Link to the Curriculum</c:v>
                </c:pt>
              </c:strCache>
            </c:strRef>
          </c:cat>
          <c:val>
            <c:numRef>
              <c:f>NTU!$K$3:$K$10</c:f>
              <c:numCache>
                <c:formatCode>0.0</c:formatCode>
                <c:ptCount val="8"/>
                <c:pt idx="0">
                  <c:v>3.3888888888888888</c:v>
                </c:pt>
                <c:pt idx="1">
                  <c:v>3.3888888888888888</c:v>
                </c:pt>
                <c:pt idx="2">
                  <c:v>3.4444444444444446</c:v>
                </c:pt>
                <c:pt idx="3">
                  <c:v>2.8888888888888888</c:v>
                </c:pt>
                <c:pt idx="4">
                  <c:v>3.3888888888888888</c:v>
                </c:pt>
                <c:pt idx="5">
                  <c:v>2.8333333333333335</c:v>
                </c:pt>
                <c:pt idx="6">
                  <c:v>3.2352941176470589</c:v>
                </c:pt>
                <c:pt idx="7">
                  <c:v>2.1666666666666665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3-45F1-AFA6-552126E581A5}"/>
            </c:ext>
          </c:extLst>
        </c:ser>
        <c:ser>
          <c:idx val="1"/>
          <c:order val="1"/>
          <c:tx>
            <c:strRef>
              <c:f>NTU!$L$2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NTU!$J$3:$J$10</c:f>
              <c:strCache>
                <c:ptCount val="8"/>
                <c:pt idx="0">
                  <c:v>Policy and Strategy</c:v>
                </c:pt>
                <c:pt idx="1">
                  <c:v>Stakeholder Engagement</c:v>
                </c:pt>
                <c:pt idx="2">
                  <c:v>Action Planning</c:v>
                </c:pt>
                <c:pt idx="3">
                  <c:v>Measurement</c:v>
                </c:pt>
                <c:pt idx="4">
                  <c:v>Communication</c:v>
                </c:pt>
                <c:pt idx="5">
                  <c:v>Training and Support</c:v>
                </c:pt>
                <c:pt idx="6">
                  <c:v>Implementation and Performance</c:v>
                </c:pt>
                <c:pt idx="7">
                  <c:v>Link to the Curriculum</c:v>
                </c:pt>
              </c:strCache>
            </c:strRef>
          </c:cat>
          <c:val>
            <c:numRef>
              <c:f>NTU!$L$3:$L$10</c:f>
              <c:numCache>
                <c:formatCode>0.0</c:formatCode>
                <c:ptCount val="8"/>
                <c:pt idx="0">
                  <c:v>3.3333333333333335</c:v>
                </c:pt>
                <c:pt idx="1">
                  <c:v>3.5</c:v>
                </c:pt>
                <c:pt idx="2">
                  <c:v>3.5555555555555554</c:v>
                </c:pt>
                <c:pt idx="3">
                  <c:v>3.4444444444444446</c:v>
                </c:pt>
                <c:pt idx="4">
                  <c:v>3.3888888888888888</c:v>
                </c:pt>
                <c:pt idx="5">
                  <c:v>3.3333333333333335</c:v>
                </c:pt>
                <c:pt idx="6">
                  <c:v>3.2777777777777777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C3-45F1-AFA6-552126E58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3349888"/>
        <c:axId val="242879696"/>
      </c:barChart>
      <c:catAx>
        <c:axId val="243349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2879696"/>
        <c:crosses val="autoZero"/>
        <c:auto val="1"/>
        <c:lblAlgn val="ctr"/>
        <c:lblOffset val="100"/>
        <c:noMultiLvlLbl val="0"/>
      </c:catAx>
      <c:valAx>
        <c:axId val="242879696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3349888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4" Type="http://schemas.openxmlformats.org/officeDocument/2006/relationships/image" Target="../media/image5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4" Type="http://schemas.openxmlformats.org/officeDocument/2006/relationships/image" Target="../media/image5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90521-191D-4828-94AD-459D3DF19C1E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BA92700-EEB0-46E5-B743-EA42E57349C6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Self Assessment</a:t>
          </a:r>
        </a:p>
      </dgm:t>
    </dgm:pt>
    <dgm:pt modelId="{45FFEA20-9479-475B-87A8-8F6073450677}" type="parTrans" cxnId="{B1121E5F-8B70-428F-83FC-55B07C866B9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5ECE4-B7ED-4BFA-A799-1BCC289B740E}" type="sibTrans" cxnId="{B1121E5F-8B70-428F-83FC-55B07C866B9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88B817-B5EB-49D6-B5D1-BE887EDCC2F2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2400" baseline="30000" dirty="0"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Party Review</a:t>
          </a:r>
        </a:p>
      </dgm:t>
    </dgm:pt>
    <dgm:pt modelId="{F1BC22DC-EC4B-42AC-A04D-654CF5140A90}" type="parTrans" cxnId="{42AC3F21-DBA8-4B09-8239-B31B07E84AA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FC41E-20EB-4785-9352-34D6677EAA83}" type="sibTrans" cxnId="{42AC3F21-DBA8-4B09-8239-B31B07E84AA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E1F89-9F5B-489C-A2DC-56456AADF3C7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Documents &amp; Interviews</a:t>
          </a:r>
        </a:p>
      </dgm:t>
    </dgm:pt>
    <dgm:pt modelId="{42430F46-A2E2-4316-B98B-87C02AA169DA}" type="parTrans" cxnId="{1BE65EC8-21BF-4C9F-802E-BF6442063E4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2AB45C-DC72-441F-AC58-10DDCFDD88DA}" type="sibTrans" cxnId="{1BE65EC8-21BF-4C9F-802E-BF6442063E4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F91EA-CC9C-4153-828C-14DC9C6CA564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Consistency check</a:t>
          </a:r>
        </a:p>
      </dgm:t>
    </dgm:pt>
    <dgm:pt modelId="{890CD279-A713-4A00-92E8-198A1835FC89}" type="parTrans" cxnId="{A264B0A2-0AEF-4B1A-9A53-B24603A4E8E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494A4-8208-4F0E-AC94-C6DF98067EFC}" type="sibTrans" cxnId="{A264B0A2-0AEF-4B1A-9A53-B24603A4E8E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21D86-648B-4C6B-8EF6-7800E1CABF9D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Recommendations</a:t>
          </a:r>
        </a:p>
      </dgm:t>
    </dgm:pt>
    <dgm:pt modelId="{C6656E9A-D12F-41F3-B192-40AFD128CF2B}" type="parTrans" cxnId="{F6283DBA-A4FD-4353-B458-FBE328E765F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13727-B1D1-442B-B824-117878696ABA}" type="sibTrans" cxnId="{F6283DBA-A4FD-4353-B458-FBE328E765F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D4AC0-7381-4CCF-A769-6296442B9ACC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Verification</a:t>
          </a:r>
        </a:p>
      </dgm:t>
    </dgm:pt>
    <dgm:pt modelId="{901810F2-7C3C-4D24-ACC7-A0E0555964C4}" type="parTrans" cxnId="{DEB0674F-DA98-4429-859B-B885BCA6936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A3393-7DE9-4970-91EC-796201288576}" type="sibTrans" cxnId="{DEB0674F-DA98-4429-859B-B885BCA6936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60656-A85C-475B-B2BE-11CF1142ADB2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Outcome agreed</a:t>
          </a:r>
        </a:p>
      </dgm:t>
    </dgm:pt>
    <dgm:pt modelId="{6F429B2D-7AF4-486D-97A1-055069F0F49A}" type="parTrans" cxnId="{A0C9EE57-452C-4B3C-A1F9-38F5A0E637C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B3A9-1DFF-496D-A000-09A0F880BCE1}" type="sibTrans" cxnId="{A0C9EE57-452C-4B3C-A1F9-38F5A0E637C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314CF-809C-4ECE-9C6A-3EC21F145A28}">
      <dgm:prSet phldrT="[Text]"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13234-FB7D-4731-B235-64EA6B9B02DE}" type="parTrans" cxnId="{E17311F7-B8B9-4C55-B153-07EABF838801}">
      <dgm:prSet/>
      <dgm:spPr/>
      <dgm:t>
        <a:bodyPr/>
        <a:lstStyle/>
        <a:p>
          <a:endParaRPr lang="en-US"/>
        </a:p>
      </dgm:t>
    </dgm:pt>
    <dgm:pt modelId="{5A6B3FD8-AA11-428C-9607-186DB997C627}" type="sibTrans" cxnId="{E17311F7-B8B9-4C55-B153-07EABF838801}">
      <dgm:prSet/>
      <dgm:spPr/>
      <dgm:t>
        <a:bodyPr/>
        <a:lstStyle/>
        <a:p>
          <a:endParaRPr lang="en-US"/>
        </a:p>
      </dgm:t>
    </dgm:pt>
    <dgm:pt modelId="{979C197E-A1A5-4E53-9058-E718AE01F000}" type="pres">
      <dgm:prSet presAssocID="{F8190521-191D-4828-94AD-459D3DF19C1E}" presName="linear" presStyleCnt="0">
        <dgm:presLayoutVars>
          <dgm:animLvl val="lvl"/>
          <dgm:resizeHandles val="exact"/>
        </dgm:presLayoutVars>
      </dgm:prSet>
      <dgm:spPr/>
    </dgm:pt>
    <dgm:pt modelId="{FA6B92BE-BDB0-475A-8D75-6910C6A7E8A4}" type="pres">
      <dgm:prSet presAssocID="{6BA92700-EEB0-46E5-B743-EA42E57349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0FAB3C3-2F3E-463E-B092-80E0C0B2D7A0}" type="pres">
      <dgm:prSet presAssocID="{6BA92700-EEB0-46E5-B743-EA42E57349C6}" presName="childText" presStyleLbl="revTx" presStyleIdx="0" presStyleCnt="3" custScaleY="65857">
        <dgm:presLayoutVars>
          <dgm:bulletEnabled val="1"/>
        </dgm:presLayoutVars>
      </dgm:prSet>
      <dgm:spPr/>
    </dgm:pt>
    <dgm:pt modelId="{C8AD4D78-2330-4AEF-BDA7-3B0055DD955A}" type="pres">
      <dgm:prSet presAssocID="{AB88B817-B5EB-49D6-B5D1-BE887EDCC2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A72534-7D7C-48F1-AE40-532A3D0C1167}" type="pres">
      <dgm:prSet presAssocID="{AB88B817-B5EB-49D6-B5D1-BE887EDCC2F2}" presName="childText" presStyleLbl="revTx" presStyleIdx="1" presStyleCnt="3">
        <dgm:presLayoutVars>
          <dgm:bulletEnabled val="1"/>
        </dgm:presLayoutVars>
      </dgm:prSet>
      <dgm:spPr/>
    </dgm:pt>
    <dgm:pt modelId="{500C478A-BB7B-41DF-BEB5-EA6588BAA827}" type="pres">
      <dgm:prSet presAssocID="{804F91EA-CC9C-4153-828C-14DC9C6CA5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6B41F5-AE54-4578-AAD1-88F6483A76B1}" type="pres">
      <dgm:prSet presAssocID="{804F91EA-CC9C-4153-828C-14DC9C6CA564}" presName="childText" presStyleLbl="revTx" presStyleIdx="2" presStyleCnt="3">
        <dgm:presLayoutVars>
          <dgm:bulletEnabled val="1"/>
        </dgm:presLayoutVars>
      </dgm:prSet>
      <dgm:spPr/>
    </dgm:pt>
    <dgm:pt modelId="{62D10331-3AE2-4FDD-98AE-554EFD7B5697}" type="pres">
      <dgm:prSet presAssocID="{841D4AC0-7381-4CCF-A769-6296442B9ACC}" presName="parentText" presStyleLbl="node1" presStyleIdx="3" presStyleCnt="4" custLinFactNeighborX="-378" custLinFactNeighborY="-51972">
        <dgm:presLayoutVars>
          <dgm:chMax val="0"/>
          <dgm:bulletEnabled val="1"/>
        </dgm:presLayoutVars>
      </dgm:prSet>
      <dgm:spPr/>
    </dgm:pt>
  </dgm:ptLst>
  <dgm:cxnLst>
    <dgm:cxn modelId="{42AC3F21-DBA8-4B09-8239-B31B07E84AA3}" srcId="{F8190521-191D-4828-94AD-459D3DF19C1E}" destId="{AB88B817-B5EB-49D6-B5D1-BE887EDCC2F2}" srcOrd="1" destOrd="0" parTransId="{F1BC22DC-EC4B-42AC-A04D-654CF5140A90}" sibTransId="{54CFC41E-20EB-4785-9352-34D6677EAA83}"/>
    <dgm:cxn modelId="{9CF0E53E-640C-4CE1-8D3D-2662D094B282}" type="presOf" srcId="{BB460656-A85C-475B-B2BE-11CF1142ADB2}" destId="{C26B41F5-AE54-4578-AAD1-88F6483A76B1}" srcOrd="0" destOrd="0" presId="urn:microsoft.com/office/officeart/2005/8/layout/vList2"/>
    <dgm:cxn modelId="{B1121E5F-8B70-428F-83FC-55B07C866B9C}" srcId="{F8190521-191D-4828-94AD-459D3DF19C1E}" destId="{6BA92700-EEB0-46E5-B743-EA42E57349C6}" srcOrd="0" destOrd="0" parTransId="{45FFEA20-9479-475B-87A8-8F6073450677}" sibTransId="{72C5ECE4-B7ED-4BFA-A799-1BCC289B740E}"/>
    <dgm:cxn modelId="{4E872B43-1F10-43E3-83D9-2B121C898EA6}" type="presOf" srcId="{F8190521-191D-4828-94AD-459D3DF19C1E}" destId="{979C197E-A1A5-4E53-9058-E718AE01F000}" srcOrd="0" destOrd="0" presId="urn:microsoft.com/office/officeart/2005/8/layout/vList2"/>
    <dgm:cxn modelId="{DEB0674F-DA98-4429-859B-B885BCA69367}" srcId="{F8190521-191D-4828-94AD-459D3DF19C1E}" destId="{841D4AC0-7381-4CCF-A769-6296442B9ACC}" srcOrd="3" destOrd="0" parTransId="{901810F2-7C3C-4D24-ACC7-A0E0555964C4}" sibTransId="{3B6A3393-7DE9-4970-91EC-796201288576}"/>
    <dgm:cxn modelId="{A0C9EE57-452C-4B3C-A1F9-38F5A0E637CF}" srcId="{804F91EA-CC9C-4153-828C-14DC9C6CA564}" destId="{BB460656-A85C-475B-B2BE-11CF1142ADB2}" srcOrd="0" destOrd="0" parTransId="{6F429B2D-7AF4-486D-97A1-055069F0F49A}" sibTransId="{A835B3A9-1DFF-496D-A000-09A0F880BCE1}"/>
    <dgm:cxn modelId="{4C2E7383-EA48-477E-ABE3-538E6FEA1C4F}" type="presOf" srcId="{50AE1F89-9F5B-489C-A2DC-56456AADF3C7}" destId="{ADA72534-7D7C-48F1-AE40-532A3D0C1167}" srcOrd="0" destOrd="0" presId="urn:microsoft.com/office/officeart/2005/8/layout/vList2"/>
    <dgm:cxn modelId="{A3034186-999A-4929-9385-9BCD0CD85563}" type="presOf" srcId="{3DB21D86-648B-4C6B-8EF6-7800E1CABF9D}" destId="{ADA72534-7D7C-48F1-AE40-532A3D0C1167}" srcOrd="0" destOrd="1" presId="urn:microsoft.com/office/officeart/2005/8/layout/vList2"/>
    <dgm:cxn modelId="{1FE22E91-7C98-4627-ABF9-38CDA5FC1743}" type="presOf" srcId="{AB88B817-B5EB-49D6-B5D1-BE887EDCC2F2}" destId="{C8AD4D78-2330-4AEF-BDA7-3B0055DD955A}" srcOrd="0" destOrd="0" presId="urn:microsoft.com/office/officeart/2005/8/layout/vList2"/>
    <dgm:cxn modelId="{A264B0A2-0AEF-4B1A-9A53-B24603A4E8E2}" srcId="{F8190521-191D-4828-94AD-459D3DF19C1E}" destId="{804F91EA-CC9C-4153-828C-14DC9C6CA564}" srcOrd="2" destOrd="0" parTransId="{890CD279-A713-4A00-92E8-198A1835FC89}" sibTransId="{69D494A4-8208-4F0E-AC94-C6DF98067EFC}"/>
    <dgm:cxn modelId="{D885D9A9-05A8-467C-9B20-79AE7780555B}" type="presOf" srcId="{908314CF-809C-4ECE-9C6A-3EC21F145A28}" destId="{00FAB3C3-2F3E-463E-B092-80E0C0B2D7A0}" srcOrd="0" destOrd="0" presId="urn:microsoft.com/office/officeart/2005/8/layout/vList2"/>
    <dgm:cxn modelId="{F6283DBA-A4FD-4353-B458-FBE328E765FB}" srcId="{AB88B817-B5EB-49D6-B5D1-BE887EDCC2F2}" destId="{3DB21D86-648B-4C6B-8EF6-7800E1CABF9D}" srcOrd="1" destOrd="0" parTransId="{C6656E9A-D12F-41F3-B192-40AFD128CF2B}" sibTransId="{51D13727-B1D1-442B-B824-117878696ABA}"/>
    <dgm:cxn modelId="{1BE65EC8-21BF-4C9F-802E-BF6442063E4C}" srcId="{AB88B817-B5EB-49D6-B5D1-BE887EDCC2F2}" destId="{50AE1F89-9F5B-489C-A2DC-56456AADF3C7}" srcOrd="0" destOrd="0" parTransId="{42430F46-A2E2-4316-B98B-87C02AA169DA}" sibTransId="{092AB45C-DC72-441F-AC58-10DDCFDD88DA}"/>
    <dgm:cxn modelId="{1648B5CB-CC67-4066-B84C-B520013832CB}" type="presOf" srcId="{804F91EA-CC9C-4153-828C-14DC9C6CA564}" destId="{500C478A-BB7B-41DF-BEB5-EA6588BAA827}" srcOrd="0" destOrd="0" presId="urn:microsoft.com/office/officeart/2005/8/layout/vList2"/>
    <dgm:cxn modelId="{1CE8ACD2-A26B-4E82-BE82-9E4447D6AF6B}" type="presOf" srcId="{6BA92700-EEB0-46E5-B743-EA42E57349C6}" destId="{FA6B92BE-BDB0-475A-8D75-6910C6A7E8A4}" srcOrd="0" destOrd="0" presId="urn:microsoft.com/office/officeart/2005/8/layout/vList2"/>
    <dgm:cxn modelId="{2BFAE0F2-29FB-4E26-9BF3-0EB838DE0D20}" type="presOf" srcId="{841D4AC0-7381-4CCF-A769-6296442B9ACC}" destId="{62D10331-3AE2-4FDD-98AE-554EFD7B5697}" srcOrd="0" destOrd="0" presId="urn:microsoft.com/office/officeart/2005/8/layout/vList2"/>
    <dgm:cxn modelId="{E17311F7-B8B9-4C55-B153-07EABF838801}" srcId="{6BA92700-EEB0-46E5-B743-EA42E57349C6}" destId="{908314CF-809C-4ECE-9C6A-3EC21F145A28}" srcOrd="0" destOrd="0" parTransId="{14413234-FB7D-4731-B235-64EA6B9B02DE}" sibTransId="{5A6B3FD8-AA11-428C-9607-186DB997C627}"/>
    <dgm:cxn modelId="{B789F492-8BEA-48A4-B6A7-239824FD3551}" type="presParOf" srcId="{979C197E-A1A5-4E53-9058-E718AE01F000}" destId="{FA6B92BE-BDB0-475A-8D75-6910C6A7E8A4}" srcOrd="0" destOrd="0" presId="urn:microsoft.com/office/officeart/2005/8/layout/vList2"/>
    <dgm:cxn modelId="{3C0B8FD0-D5B6-4586-AB4F-E4B384EAAD10}" type="presParOf" srcId="{979C197E-A1A5-4E53-9058-E718AE01F000}" destId="{00FAB3C3-2F3E-463E-B092-80E0C0B2D7A0}" srcOrd="1" destOrd="0" presId="urn:microsoft.com/office/officeart/2005/8/layout/vList2"/>
    <dgm:cxn modelId="{D0AEA513-8116-40A2-BB82-E6D78B6B4480}" type="presParOf" srcId="{979C197E-A1A5-4E53-9058-E718AE01F000}" destId="{C8AD4D78-2330-4AEF-BDA7-3B0055DD955A}" srcOrd="2" destOrd="0" presId="urn:microsoft.com/office/officeart/2005/8/layout/vList2"/>
    <dgm:cxn modelId="{BF4FF5B3-E4D5-4CF2-9756-5C3E81D16291}" type="presParOf" srcId="{979C197E-A1A5-4E53-9058-E718AE01F000}" destId="{ADA72534-7D7C-48F1-AE40-532A3D0C1167}" srcOrd="3" destOrd="0" presId="urn:microsoft.com/office/officeart/2005/8/layout/vList2"/>
    <dgm:cxn modelId="{2EB17FED-D3E8-40F8-B9BF-3E140AB3A445}" type="presParOf" srcId="{979C197E-A1A5-4E53-9058-E718AE01F000}" destId="{500C478A-BB7B-41DF-BEB5-EA6588BAA827}" srcOrd="4" destOrd="0" presId="urn:microsoft.com/office/officeart/2005/8/layout/vList2"/>
    <dgm:cxn modelId="{AAE7A122-3AF9-4085-BBF2-757F83FA6298}" type="presParOf" srcId="{979C197E-A1A5-4E53-9058-E718AE01F000}" destId="{C26B41F5-AE54-4578-AAD1-88F6483A76B1}" srcOrd="5" destOrd="0" presId="urn:microsoft.com/office/officeart/2005/8/layout/vList2"/>
    <dgm:cxn modelId="{88DAA70A-E44C-4716-BE9E-429E568DD86E}" type="presParOf" srcId="{979C197E-A1A5-4E53-9058-E718AE01F000}" destId="{62D10331-3AE2-4FDD-98AE-554EFD7B56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99527-ED35-4B98-8460-311DDA6F1CCA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EEE379-D265-4A6B-B8D1-83A70D72FD5E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Travel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E887C-907C-44C5-BD5A-EB77F1FCB610}" type="parTrans" cxnId="{62798ADD-791B-4E8C-AC9E-AFC578266BBE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2A9D7-711A-4909-BB8D-BDEE16C117A9}" type="sibTrans" cxnId="{62798ADD-791B-4E8C-AC9E-AFC578266BBE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A9C75F-E00C-45AB-8889-8B71A17535A9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Business travel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69CEE-C16F-4192-8DCE-8EC294FD3136}" type="parTrans" cxnId="{E82D866A-FBCA-47FC-9E41-F0B9CBC87721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78F37-C9BD-453D-A879-0C71B0BB052D}" type="sibTrans" cxnId="{E82D866A-FBCA-47FC-9E41-F0B9CBC87721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7A71C-9CB0-4696-928B-DBF956174DE6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Procurement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4BA32-BADF-4DA9-BD71-8FC44A8BC778}" type="parTrans" cxnId="{02CDB589-A4B7-4A75-B403-A0F9B1D5F29F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280EE-E706-4FA1-BDF1-D38859DBB33C}" type="sibTrans" cxnId="{02CDB589-A4B7-4A75-B403-A0F9B1D5F29F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81B7C-3D9A-48E4-B362-5C89166C1ECF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Construction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9F775-799D-413F-AFC0-C63D34900A8E}" type="parTrans" cxnId="{9D2AF9B9-704B-4271-998A-45C7BFAA1098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1E947-E2C7-4D34-8593-37F797B35E1B}" type="sibTrans" cxnId="{9D2AF9B9-704B-4271-998A-45C7BFAA1098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AB8D1-A93D-464B-AE7C-57D8DF660927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Water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D0A4B7-E92D-4A00-A752-12AA368C597B}" type="parTrans" cxnId="{D57F7DC8-E943-4C6A-94E5-FB6A5EDFAA4D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F2A1C-EFC3-48FC-ACE4-F9C31DD93C72}" type="sibTrans" cxnId="{D57F7DC8-E943-4C6A-94E5-FB6A5EDFAA4D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E2419-3AA8-4914-8110-ACEC6EE3E83D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Staff &amp; student commuting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EB54D-DCA2-4199-9E87-6872A79716F8}" type="parTrans" cxnId="{A6933766-E8C3-4FBD-B56A-A3EB786518DB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2A10E-9C15-442C-A6CC-B3FDB0C665F9}" type="sibTrans" cxnId="{A6933766-E8C3-4FBD-B56A-A3EB786518DB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FF28FB-626A-4E10-AE1B-7F8A6E6FC5EB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ICT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ECBB8-58D9-4FC3-82B1-0AF07612F537}" type="parTrans" cxnId="{BD5119C8-B06C-4622-AA41-47C24AC4E42A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0530B-A941-4F09-B304-2BFFE4707A1A}" type="sibTrans" cxnId="{BD5119C8-B06C-4622-AA41-47C24AC4E42A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5100A-ACF4-4F00-8D36-2FB703CAA550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Manufactured products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F5DD3-3C87-4190-85C4-59535CF1E1B8}" type="parTrans" cxnId="{1251F184-992B-4371-9572-82805E851AD8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B1DA2-03C0-4753-AB8A-71E97DD530B2}" type="sibTrans" cxnId="{1251F184-992B-4371-9572-82805E851AD8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C4CC5-B3FE-4A19-9CC9-7B5C5DFD08C7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Business services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874E9-418A-44BC-9156-5EA2DF556295}" type="parTrans" cxnId="{CC1958C3-8C10-41F9-B5A7-188A38E21092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A16740-8A02-4DBA-A8DD-CE55A01B1986}" type="sibTrans" cxnId="{CC1958C3-8C10-41F9-B5A7-188A38E21092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CF39F-466A-4223-8C12-104DEFC83D06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Food and catering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B7837-5999-4DCA-A7D5-3643B85BD8D6}" type="parTrans" cxnId="{191DE821-7721-4A9A-A9CF-2DE3896CB0F7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F80EB-7036-45B3-9A22-80733A96B916}" type="sibTrans" cxnId="{191DE821-7721-4A9A-A9CF-2DE3896CB0F7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E4280-4EF5-4969-B229-36F97EE5E1D4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Water supply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A5679-6FA6-48D4-89B3-EEB59632111E}" type="parTrans" cxnId="{164CD34B-DE26-4F9E-B1EB-27BBCAC7E72E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7E7AC-10EA-4EC1-AB5F-49B5CF5D366A}" type="sibTrans" cxnId="{164CD34B-DE26-4F9E-B1EB-27BBCAC7E72E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29560-64DD-4352-8E8E-74D9CCA46A29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Wastewater treatment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B916D-1877-474F-9E90-ADCE4FCE47E6}" type="parTrans" cxnId="{1524D3F1-02BC-4182-8123-F624562F8AA0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2E12B-6523-4582-B866-E1D7599072AB}" type="sibTrans" cxnId="{1524D3F1-02BC-4182-8123-F624562F8AA0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089AB-12C7-45B7-8345-FDD626FBB4A6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Waste</a:t>
          </a:r>
          <a:endParaRPr lang="en-US" sz="9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44324-5E94-436E-8EF1-8EC7AEC5A38F}" type="parTrans" cxnId="{20C88778-1147-42BE-854D-7EF99F544DF7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1E645-C7FA-493C-BD95-6B1ABE6D28A1}" type="sibTrans" cxnId="{20C88778-1147-42BE-854D-7EF99F544DF7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D0E393-5F49-442A-BF59-8C8F5FBBF1D8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Re-use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B5469-DF59-4BFC-8E85-BF9B908C8AD6}" type="parTrans" cxnId="{507B80B5-C14B-4320-85E8-BDA7A3C1D01C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75439C-EEA5-4C67-88AD-C451168E0883}" type="sibTrans" cxnId="{507B80B5-C14B-4320-85E8-BDA7A3C1D01C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98562-DAE2-436B-B602-3766A825C4F0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Recycling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00E1E-9245-474D-BDF6-D4DB2E9A3350}" type="parTrans" cxnId="{8440BA3D-4695-45F7-B094-A679C04C632A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69067C-A3DA-4839-9A86-DCED830AD835}" type="sibTrans" cxnId="{8440BA3D-4695-45F7-B094-A679C04C632A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46ACE-CEDD-4EB9-9A6A-B0097D8B7996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Composting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BCD87-3D2C-46D2-8829-157591984603}" type="parTrans" cxnId="{6D0F3642-C103-4A22-8A3D-B0EF50316A2A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FF81F-1114-4F10-BE32-74D8607CD062}" type="sibTrans" cxnId="{6D0F3642-C103-4A22-8A3D-B0EF50316A2A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2DF3EF-201C-4471-BD13-0DEACC5AD0E6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Combustion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22E70-1350-499E-9F74-341A8AC927C3}" type="parTrans" cxnId="{942BCDBA-531D-47C4-A7D3-D8F57930D0FD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B6A01-3052-48E4-A012-D09EF4A14ABB}" type="sibTrans" cxnId="{942BCDBA-531D-47C4-A7D3-D8F57930D0FD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CCC70A-028E-4B1C-BABC-E910EAD8CED1}">
      <dgm:prSet phldrT="[Text]" custT="1"/>
      <dgm:spPr>
        <a:noFill/>
        <a:ln>
          <a:solidFill>
            <a:schemeClr val="bg2"/>
          </a:solidFill>
        </a:ln>
      </dgm:spPr>
      <dgm:t>
        <a:bodyPr anchor="ctr"/>
        <a:lstStyle/>
        <a:p>
          <a:r>
            <a: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Landfill</a:t>
          </a:r>
          <a:endParaRPr lang="en-US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D736B-8936-4788-9762-585DD36978E8}" type="parTrans" cxnId="{5B85FD6D-D3F4-4DDD-8869-804E31814192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114FB1-E12D-495F-8150-530DC17D510A}" type="sibTrans" cxnId="{5B85FD6D-D3F4-4DDD-8869-804E31814192}">
      <dgm:prSet/>
      <dgm:spPr/>
      <dgm:t>
        <a:bodyPr/>
        <a:lstStyle/>
        <a:p>
          <a:endParaRPr lang="en-US" sz="9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6C486-3B90-4C02-9727-1C06D89CA503}" type="pres">
      <dgm:prSet presAssocID="{79099527-ED35-4B98-8460-311DDA6F1CCA}" presName="diagram" presStyleCnt="0">
        <dgm:presLayoutVars>
          <dgm:dir/>
          <dgm:animLvl val="lvl"/>
          <dgm:resizeHandles val="exact"/>
        </dgm:presLayoutVars>
      </dgm:prSet>
      <dgm:spPr/>
    </dgm:pt>
    <dgm:pt modelId="{626B775D-E11D-48CB-B952-42EEC2B34A1C}" type="pres">
      <dgm:prSet presAssocID="{09EEE379-D265-4A6B-B8D1-83A70D72FD5E}" presName="compNode" presStyleCnt="0"/>
      <dgm:spPr/>
    </dgm:pt>
    <dgm:pt modelId="{D09CAD9F-A5C3-4B08-A44F-BAA0AE81DDD3}" type="pres">
      <dgm:prSet presAssocID="{09EEE379-D265-4A6B-B8D1-83A70D72FD5E}" presName="childRect" presStyleLbl="bgAcc1" presStyleIdx="0" presStyleCnt="4" custScaleX="115766" custLinFactNeighborX="-5936">
        <dgm:presLayoutVars>
          <dgm:bulletEnabled val="1"/>
        </dgm:presLayoutVars>
      </dgm:prSet>
      <dgm:spPr/>
    </dgm:pt>
    <dgm:pt modelId="{B660E028-4527-49E3-A2F2-E0DCCE4FBA75}" type="pres">
      <dgm:prSet presAssocID="{09EEE379-D265-4A6B-B8D1-83A70D72FD5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CF8D267-689E-4B34-89F0-62360B95FB37}" type="pres">
      <dgm:prSet presAssocID="{09EEE379-D265-4A6B-B8D1-83A70D72FD5E}" presName="parentRect" presStyleLbl="alignNode1" presStyleIdx="0" presStyleCnt="4" custScaleX="115766" custLinFactNeighborX="-5936"/>
      <dgm:spPr/>
    </dgm:pt>
    <dgm:pt modelId="{D095A6CC-D7F9-4F27-BC78-07C21307AFF4}" type="pres">
      <dgm:prSet presAssocID="{09EEE379-D265-4A6B-B8D1-83A70D72FD5E}" presName="adorn" presStyleLbl="fgAccFollowNode1" presStyleIdx="0" presStyleCnt="4"/>
      <dgm:spPr>
        <a:blipFill>
          <a:blip xmlns:r="http://schemas.openxmlformats.org/officeDocument/2006/relationships"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2">
              <a:alpha val="90000"/>
            </a:schemeClr>
          </a:solidFill>
        </a:ln>
      </dgm:spPr>
    </dgm:pt>
    <dgm:pt modelId="{C8692494-7AFE-428F-BB9B-E7D4BE3C869A}" type="pres">
      <dgm:prSet presAssocID="{A302A9D7-711A-4909-BB8D-BDEE16C117A9}" presName="sibTrans" presStyleLbl="sibTrans2D1" presStyleIdx="0" presStyleCnt="0"/>
      <dgm:spPr/>
    </dgm:pt>
    <dgm:pt modelId="{F4F64DD7-BD7B-46F3-A080-FB56975607D1}" type="pres">
      <dgm:prSet presAssocID="{42D7A71C-9CB0-4696-928B-DBF956174DE6}" presName="compNode" presStyleCnt="0"/>
      <dgm:spPr/>
    </dgm:pt>
    <dgm:pt modelId="{316A4840-FF0E-4F79-BCC2-FDEF2F8022AA}" type="pres">
      <dgm:prSet presAssocID="{42D7A71C-9CB0-4696-928B-DBF956174DE6}" presName="childRect" presStyleLbl="bgAcc1" presStyleIdx="1" presStyleCnt="4" custScaleX="115766">
        <dgm:presLayoutVars>
          <dgm:bulletEnabled val="1"/>
        </dgm:presLayoutVars>
      </dgm:prSet>
      <dgm:spPr/>
    </dgm:pt>
    <dgm:pt modelId="{BDC27F68-D943-440E-870F-BE5B92A092A3}" type="pres">
      <dgm:prSet presAssocID="{42D7A71C-9CB0-4696-928B-DBF956174DE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5127842-8FE1-450D-9EE0-42B752DFBBAA}" type="pres">
      <dgm:prSet presAssocID="{42D7A71C-9CB0-4696-928B-DBF956174DE6}" presName="parentRect" presStyleLbl="alignNode1" presStyleIdx="1" presStyleCnt="4" custScaleX="115766"/>
      <dgm:spPr/>
    </dgm:pt>
    <dgm:pt modelId="{EB0DC635-C080-4607-B6CD-A4935FD0C52C}" type="pres">
      <dgm:prSet presAssocID="{42D7A71C-9CB0-4696-928B-DBF956174DE6}" presName="adorn" presStyleLbl="fgAccFollowNode1" presStyleIdx="1" presStyleCnt="4" custLinFactNeighborX="33916"/>
      <dgm:spPr>
        <a:blipFill>
          <a:blip xmlns:r="http://schemas.openxmlformats.org/officeDocument/2006/relationships"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2">
              <a:alpha val="90000"/>
            </a:schemeClr>
          </a:solidFill>
        </a:ln>
      </dgm:spPr>
    </dgm:pt>
    <dgm:pt modelId="{908C7D45-949A-4916-9996-36A6E0EC5446}" type="pres">
      <dgm:prSet presAssocID="{659280EE-E706-4FA1-BDF1-D38859DBB33C}" presName="sibTrans" presStyleLbl="sibTrans2D1" presStyleIdx="0" presStyleCnt="0"/>
      <dgm:spPr/>
    </dgm:pt>
    <dgm:pt modelId="{F8161E25-6E41-4CE3-B833-C5195FDC5BCB}" type="pres">
      <dgm:prSet presAssocID="{3ACAB8D1-A93D-464B-AE7C-57D8DF660927}" presName="compNode" presStyleCnt="0"/>
      <dgm:spPr/>
    </dgm:pt>
    <dgm:pt modelId="{30901E65-80B8-4601-9887-6F3A345B841F}" type="pres">
      <dgm:prSet presAssocID="{3ACAB8D1-A93D-464B-AE7C-57D8DF660927}" presName="childRect" presStyleLbl="bgAcc1" presStyleIdx="2" presStyleCnt="4" custScaleX="115766" custLinFactNeighborX="-5936">
        <dgm:presLayoutVars>
          <dgm:bulletEnabled val="1"/>
        </dgm:presLayoutVars>
      </dgm:prSet>
      <dgm:spPr/>
    </dgm:pt>
    <dgm:pt modelId="{01A089EE-5028-4502-97FC-ABC62691B6C2}" type="pres">
      <dgm:prSet presAssocID="{3ACAB8D1-A93D-464B-AE7C-57D8DF66092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5D38AF-340C-4DB6-869F-969539D16339}" type="pres">
      <dgm:prSet presAssocID="{3ACAB8D1-A93D-464B-AE7C-57D8DF660927}" presName="parentRect" presStyleLbl="alignNode1" presStyleIdx="2" presStyleCnt="4" custScaleX="115766" custLinFactNeighborX="-5936"/>
      <dgm:spPr/>
    </dgm:pt>
    <dgm:pt modelId="{113C6965-B392-4456-BFB6-B7DBF670CB61}" type="pres">
      <dgm:prSet presAssocID="{3ACAB8D1-A93D-464B-AE7C-57D8DF660927}" presName="adorn" presStyleLbl="fgAccFollowNode1" presStyleIdx="2" presStyleCnt="4"/>
      <dgm:spPr>
        <a:blipFill>
          <a:blip xmlns:r="http://schemas.openxmlformats.org/officeDocument/2006/relationships"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2">
              <a:alpha val="90000"/>
            </a:schemeClr>
          </a:solidFill>
        </a:ln>
      </dgm:spPr>
    </dgm:pt>
    <dgm:pt modelId="{76B71AAF-4B93-4816-A666-3701B0C1C393}" type="pres">
      <dgm:prSet presAssocID="{196F2A1C-EFC3-48FC-ACE4-F9C31DD93C72}" presName="sibTrans" presStyleLbl="sibTrans2D1" presStyleIdx="0" presStyleCnt="0"/>
      <dgm:spPr/>
    </dgm:pt>
    <dgm:pt modelId="{F605FB3B-3FB4-4048-9A5C-67721423D94C}" type="pres">
      <dgm:prSet presAssocID="{AEB089AB-12C7-45B7-8345-FDD626FBB4A6}" presName="compNode" presStyleCnt="0"/>
      <dgm:spPr/>
    </dgm:pt>
    <dgm:pt modelId="{BC9EA362-DBA7-4D6A-B031-B32004B5E713}" type="pres">
      <dgm:prSet presAssocID="{AEB089AB-12C7-45B7-8345-FDD626FBB4A6}" presName="childRect" presStyleLbl="bgAcc1" presStyleIdx="3" presStyleCnt="4" custScaleX="115766">
        <dgm:presLayoutVars>
          <dgm:bulletEnabled val="1"/>
        </dgm:presLayoutVars>
      </dgm:prSet>
      <dgm:spPr/>
    </dgm:pt>
    <dgm:pt modelId="{2A413103-C4DD-4727-A3F3-9A1EFFF29724}" type="pres">
      <dgm:prSet presAssocID="{AEB089AB-12C7-45B7-8345-FDD626FBB4A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DCFDBEA-14E2-4672-9D67-1B422E5D4336}" type="pres">
      <dgm:prSet presAssocID="{AEB089AB-12C7-45B7-8345-FDD626FBB4A6}" presName="parentRect" presStyleLbl="alignNode1" presStyleIdx="3" presStyleCnt="4" custScaleX="115766"/>
      <dgm:spPr/>
    </dgm:pt>
    <dgm:pt modelId="{9CD35C3D-91DE-444C-9C5C-190D134F0894}" type="pres">
      <dgm:prSet presAssocID="{AEB089AB-12C7-45B7-8345-FDD626FBB4A6}" presName="adorn" presStyleLbl="fgAccFollowNode1" presStyleIdx="3" presStyleCnt="4" custLinFactNeighborX="33916"/>
      <dgm:spPr>
        <a:blipFill>
          <a:blip xmlns:r="http://schemas.openxmlformats.org/officeDocument/2006/relationships"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2">
              <a:alpha val="90000"/>
            </a:schemeClr>
          </a:solidFill>
        </a:ln>
      </dgm:spPr>
    </dgm:pt>
  </dgm:ptLst>
  <dgm:cxnLst>
    <dgm:cxn modelId="{209CAA06-D8F9-4CB1-904A-675B13EE65A3}" type="presOf" srcId="{61646ACE-CEDD-4EB9-9A6A-B0097D8B7996}" destId="{BC9EA362-DBA7-4D6A-B031-B32004B5E713}" srcOrd="0" destOrd="2" presId="urn:microsoft.com/office/officeart/2005/8/layout/bList2"/>
    <dgm:cxn modelId="{E6D3BE20-E9EC-493C-BE66-6F170E19C59D}" type="presOf" srcId="{196F2A1C-EFC3-48FC-ACE4-F9C31DD93C72}" destId="{76B71AAF-4B93-4816-A666-3701B0C1C393}" srcOrd="0" destOrd="0" presId="urn:microsoft.com/office/officeart/2005/8/layout/bList2"/>
    <dgm:cxn modelId="{191DE821-7721-4A9A-A9CF-2DE3896CB0F7}" srcId="{42D7A71C-9CB0-4696-928B-DBF956174DE6}" destId="{1D9CF39F-466A-4223-8C12-104DEFC83D06}" srcOrd="4" destOrd="0" parTransId="{89EB7837-5999-4DCA-A7D5-3643B85BD8D6}" sibTransId="{B8BF80EB-7036-45B3-9A22-80733A96B916}"/>
    <dgm:cxn modelId="{B6462330-910A-4068-8E32-C555CC3FAA14}" type="presOf" srcId="{482DF3EF-201C-4471-BD13-0DEACC5AD0E6}" destId="{BC9EA362-DBA7-4D6A-B031-B32004B5E713}" srcOrd="0" destOrd="3" presId="urn:microsoft.com/office/officeart/2005/8/layout/bList2"/>
    <dgm:cxn modelId="{15760F3C-DF17-4624-AF03-E7426FEB1ADD}" type="presOf" srcId="{79099527-ED35-4B98-8460-311DDA6F1CCA}" destId="{E556C486-3B90-4C02-9727-1C06D89CA503}" srcOrd="0" destOrd="0" presId="urn:microsoft.com/office/officeart/2005/8/layout/bList2"/>
    <dgm:cxn modelId="{8440BA3D-4695-45F7-B094-A679C04C632A}" srcId="{AEB089AB-12C7-45B7-8345-FDD626FBB4A6}" destId="{8D798562-DAE2-436B-B602-3766A825C4F0}" srcOrd="1" destOrd="0" parTransId="{7F800E1E-9245-474D-BDF6-D4DB2E9A3350}" sibTransId="{3269067C-A3DA-4839-9A86-DCED830AD835}"/>
    <dgm:cxn modelId="{9EFA5D3E-8F78-4C04-8375-2D1E04626711}" type="presOf" srcId="{1D9CF39F-466A-4223-8C12-104DEFC83D06}" destId="{316A4840-FF0E-4F79-BCC2-FDEF2F8022AA}" srcOrd="0" destOrd="4" presId="urn:microsoft.com/office/officeart/2005/8/layout/bList2"/>
    <dgm:cxn modelId="{6363495F-7C4F-4B4F-84B3-6B93A749D400}" type="presOf" srcId="{63CCC70A-028E-4B1C-BABC-E910EAD8CED1}" destId="{BC9EA362-DBA7-4D6A-B031-B32004B5E713}" srcOrd="0" destOrd="4" presId="urn:microsoft.com/office/officeart/2005/8/layout/bList2"/>
    <dgm:cxn modelId="{6D0F3642-C103-4A22-8A3D-B0EF50316A2A}" srcId="{AEB089AB-12C7-45B7-8345-FDD626FBB4A6}" destId="{61646ACE-CEDD-4EB9-9A6A-B0097D8B7996}" srcOrd="2" destOrd="0" parTransId="{8EDBCD87-3D2C-46D2-8829-157591984603}" sibTransId="{99EFF81F-1114-4F10-BE32-74D8607CD062}"/>
    <dgm:cxn modelId="{A6933766-E8C3-4FBD-B56A-A3EB786518DB}" srcId="{09EEE379-D265-4A6B-B8D1-83A70D72FD5E}" destId="{6A2E2419-3AA8-4914-8110-ACEC6EE3E83D}" srcOrd="1" destOrd="0" parTransId="{F16EB54D-DCA2-4199-9E87-6872A79716F8}" sibTransId="{3632A10E-9C15-442C-A6CC-B3FDB0C665F9}"/>
    <dgm:cxn modelId="{BB91E866-A335-46C8-83AA-F2B3CE32235A}" type="presOf" srcId="{6A2E2419-3AA8-4914-8110-ACEC6EE3E83D}" destId="{D09CAD9F-A5C3-4B08-A44F-BAA0AE81DDD3}" srcOrd="0" destOrd="1" presId="urn:microsoft.com/office/officeart/2005/8/layout/bList2"/>
    <dgm:cxn modelId="{08426167-3F5D-4A74-93CD-1A6C04225CC6}" type="presOf" srcId="{5C629560-64DD-4352-8E8E-74D9CCA46A29}" destId="{30901E65-80B8-4601-9887-6F3A345B841F}" srcOrd="0" destOrd="1" presId="urn:microsoft.com/office/officeart/2005/8/layout/bList2"/>
    <dgm:cxn modelId="{E82D866A-FBCA-47FC-9E41-F0B9CBC87721}" srcId="{09EEE379-D265-4A6B-B8D1-83A70D72FD5E}" destId="{37A9C75F-E00C-45AB-8889-8B71A17535A9}" srcOrd="0" destOrd="0" parTransId="{85869CEE-C16F-4192-8DCE-8EC294FD3136}" sibTransId="{EB578F37-C9BD-453D-A879-0C71B0BB052D}"/>
    <dgm:cxn modelId="{164CD34B-DE26-4F9E-B1EB-27BBCAC7E72E}" srcId="{3ACAB8D1-A93D-464B-AE7C-57D8DF660927}" destId="{E42E4280-4EF5-4969-B229-36F97EE5E1D4}" srcOrd="0" destOrd="0" parTransId="{A49A5679-6FA6-48D4-89B3-EEB59632111E}" sibTransId="{9E17E7AC-10EA-4EC1-AB5F-49B5CF5D366A}"/>
    <dgm:cxn modelId="{5B85FD6D-D3F4-4DDD-8869-804E31814192}" srcId="{AEB089AB-12C7-45B7-8345-FDD626FBB4A6}" destId="{63CCC70A-028E-4B1C-BABC-E910EAD8CED1}" srcOrd="4" destOrd="0" parTransId="{6D3D736B-8936-4788-9762-585DD36978E8}" sibTransId="{15114FB1-E12D-495F-8150-530DC17D510A}"/>
    <dgm:cxn modelId="{B26AE76F-E8BF-4C30-93F6-A26D78B8ACAA}" type="presOf" srcId="{E42E4280-4EF5-4969-B229-36F97EE5E1D4}" destId="{30901E65-80B8-4601-9887-6F3A345B841F}" srcOrd="0" destOrd="0" presId="urn:microsoft.com/office/officeart/2005/8/layout/bList2"/>
    <dgm:cxn modelId="{C199F84F-43B5-4F67-B25B-28ADBB59704D}" type="presOf" srcId="{AEB089AB-12C7-45B7-8345-FDD626FBB4A6}" destId="{4DCFDBEA-14E2-4672-9D67-1B422E5D4336}" srcOrd="1" destOrd="0" presId="urn:microsoft.com/office/officeart/2005/8/layout/bList2"/>
    <dgm:cxn modelId="{E10D2F71-B601-4D50-BC4B-58D99751A69D}" type="presOf" srcId="{54FF28FB-626A-4E10-AE1B-7F8A6E6FC5EB}" destId="{316A4840-FF0E-4F79-BCC2-FDEF2F8022AA}" srcOrd="0" destOrd="2" presId="urn:microsoft.com/office/officeart/2005/8/layout/bList2"/>
    <dgm:cxn modelId="{47F04751-5BEF-4095-8181-D6ED6AD47016}" type="presOf" srcId="{3ACAB8D1-A93D-464B-AE7C-57D8DF660927}" destId="{01A089EE-5028-4502-97FC-ABC62691B6C2}" srcOrd="0" destOrd="0" presId="urn:microsoft.com/office/officeart/2005/8/layout/bList2"/>
    <dgm:cxn modelId="{E1B69257-8AB0-4E00-8856-02FB15BC5AE8}" type="presOf" srcId="{3ACAB8D1-A93D-464B-AE7C-57D8DF660927}" destId="{215D38AF-340C-4DB6-869F-969539D16339}" srcOrd="1" destOrd="0" presId="urn:microsoft.com/office/officeart/2005/8/layout/bList2"/>
    <dgm:cxn modelId="{9B8F5158-DA79-4B3A-B01A-5E152C787582}" type="presOf" srcId="{AEB089AB-12C7-45B7-8345-FDD626FBB4A6}" destId="{2A413103-C4DD-4727-A3F3-9A1EFFF29724}" srcOrd="0" destOrd="0" presId="urn:microsoft.com/office/officeart/2005/8/layout/bList2"/>
    <dgm:cxn modelId="{20C88778-1147-42BE-854D-7EF99F544DF7}" srcId="{79099527-ED35-4B98-8460-311DDA6F1CCA}" destId="{AEB089AB-12C7-45B7-8345-FDD626FBB4A6}" srcOrd="3" destOrd="0" parTransId="{68F44324-5E94-436E-8EF1-8EC7AEC5A38F}" sibTransId="{DAC1E645-C7FA-493C-BD95-6B1ABE6D28A1}"/>
    <dgm:cxn modelId="{ECC08A58-098D-44B3-8530-D0110E4AB80C}" type="presOf" srcId="{A302A9D7-711A-4909-BB8D-BDEE16C117A9}" destId="{C8692494-7AFE-428F-BB9B-E7D4BE3C869A}" srcOrd="0" destOrd="0" presId="urn:microsoft.com/office/officeart/2005/8/layout/bList2"/>
    <dgm:cxn modelId="{1251F184-992B-4371-9572-82805E851AD8}" srcId="{42D7A71C-9CB0-4696-928B-DBF956174DE6}" destId="{E8D5100A-ACF4-4F00-8D36-2FB703CAA550}" srcOrd="3" destOrd="0" parTransId="{EF5F5DD3-3C87-4190-85C4-59535CF1E1B8}" sibTransId="{95DB1DA2-03C0-4753-AB8A-71E97DD530B2}"/>
    <dgm:cxn modelId="{02CDB589-A4B7-4A75-B403-A0F9B1D5F29F}" srcId="{79099527-ED35-4B98-8460-311DDA6F1CCA}" destId="{42D7A71C-9CB0-4696-928B-DBF956174DE6}" srcOrd="1" destOrd="0" parTransId="{F8E4BA32-BADF-4DA9-BD71-8FC44A8BC778}" sibTransId="{659280EE-E706-4FA1-BDF1-D38859DBB33C}"/>
    <dgm:cxn modelId="{7EA0B896-CADA-40CD-846B-4D016CD6D73D}" type="presOf" srcId="{09EEE379-D265-4A6B-B8D1-83A70D72FD5E}" destId="{B660E028-4527-49E3-A2F2-E0DCCE4FBA75}" srcOrd="0" destOrd="0" presId="urn:microsoft.com/office/officeart/2005/8/layout/bList2"/>
    <dgm:cxn modelId="{0201E699-B8C3-4DFF-9366-A3D784366004}" type="presOf" srcId="{E8D5100A-ACF4-4F00-8D36-2FB703CAA550}" destId="{316A4840-FF0E-4F79-BCC2-FDEF2F8022AA}" srcOrd="0" destOrd="3" presId="urn:microsoft.com/office/officeart/2005/8/layout/bList2"/>
    <dgm:cxn modelId="{60E994AA-AA09-4E18-9293-378CEFB8532E}" type="presOf" srcId="{09EEE379-D265-4A6B-B8D1-83A70D72FD5E}" destId="{9CF8D267-689E-4B34-89F0-62360B95FB37}" srcOrd="1" destOrd="0" presId="urn:microsoft.com/office/officeart/2005/8/layout/bList2"/>
    <dgm:cxn modelId="{1402B6B0-DE47-4502-AEE9-37C2BCC04228}" type="presOf" srcId="{42D7A71C-9CB0-4696-928B-DBF956174DE6}" destId="{65127842-8FE1-450D-9EE0-42B752DFBBAA}" srcOrd="1" destOrd="0" presId="urn:microsoft.com/office/officeart/2005/8/layout/bList2"/>
    <dgm:cxn modelId="{507B80B5-C14B-4320-85E8-BDA7A3C1D01C}" srcId="{AEB089AB-12C7-45B7-8345-FDD626FBB4A6}" destId="{A5D0E393-5F49-442A-BF59-8C8F5FBBF1D8}" srcOrd="0" destOrd="0" parTransId="{DB9B5469-DF59-4BFC-8E85-BF9B908C8AD6}" sibTransId="{A075439C-EEA5-4C67-88AD-C451168E0883}"/>
    <dgm:cxn modelId="{6D0A29B6-4D72-4E68-98A3-5BE9ED7B5904}" type="presOf" srcId="{659280EE-E706-4FA1-BDF1-D38859DBB33C}" destId="{908C7D45-949A-4916-9996-36A6E0EC5446}" srcOrd="0" destOrd="0" presId="urn:microsoft.com/office/officeart/2005/8/layout/bList2"/>
    <dgm:cxn modelId="{9D2AF9B9-704B-4271-998A-45C7BFAA1098}" srcId="{42D7A71C-9CB0-4696-928B-DBF956174DE6}" destId="{50281B7C-3D9A-48E4-B362-5C89166C1ECF}" srcOrd="0" destOrd="0" parTransId="{F379F775-799D-413F-AFC0-C63D34900A8E}" sibTransId="{4631E947-E2C7-4D34-8593-37F797B35E1B}"/>
    <dgm:cxn modelId="{942BCDBA-531D-47C4-A7D3-D8F57930D0FD}" srcId="{AEB089AB-12C7-45B7-8345-FDD626FBB4A6}" destId="{482DF3EF-201C-4471-BD13-0DEACC5AD0E6}" srcOrd="3" destOrd="0" parTransId="{75022E70-1350-499E-9F74-341A8AC927C3}" sibTransId="{182B6A01-3052-48E4-A012-D09EF4A14ABB}"/>
    <dgm:cxn modelId="{6390D1BC-DA05-4E0E-9A01-77B0559E1A0C}" type="presOf" srcId="{42D7A71C-9CB0-4696-928B-DBF956174DE6}" destId="{BDC27F68-D943-440E-870F-BE5B92A092A3}" srcOrd="0" destOrd="0" presId="urn:microsoft.com/office/officeart/2005/8/layout/bList2"/>
    <dgm:cxn modelId="{C42D1ABD-2CD3-4B18-AAE1-4B1D564552F5}" type="presOf" srcId="{50281B7C-3D9A-48E4-B362-5C89166C1ECF}" destId="{316A4840-FF0E-4F79-BCC2-FDEF2F8022AA}" srcOrd="0" destOrd="0" presId="urn:microsoft.com/office/officeart/2005/8/layout/bList2"/>
    <dgm:cxn modelId="{CC1958C3-8C10-41F9-B5A7-188A38E21092}" srcId="{42D7A71C-9CB0-4696-928B-DBF956174DE6}" destId="{CD1C4CC5-B3FE-4A19-9CC9-7B5C5DFD08C7}" srcOrd="1" destOrd="0" parTransId="{A02874E9-418A-44BC-9156-5EA2DF556295}" sibTransId="{14A16740-8A02-4DBA-A8DD-CE55A01B1986}"/>
    <dgm:cxn modelId="{BD5119C8-B06C-4622-AA41-47C24AC4E42A}" srcId="{42D7A71C-9CB0-4696-928B-DBF956174DE6}" destId="{54FF28FB-626A-4E10-AE1B-7F8A6E6FC5EB}" srcOrd="2" destOrd="0" parTransId="{6F5ECBB8-58D9-4FC3-82B1-0AF07612F537}" sibTransId="{0EB0530B-A941-4F09-B304-2BFFE4707A1A}"/>
    <dgm:cxn modelId="{A6AB28C8-C491-441A-9339-CEED668C28E4}" type="presOf" srcId="{8D798562-DAE2-436B-B602-3766A825C4F0}" destId="{BC9EA362-DBA7-4D6A-B031-B32004B5E713}" srcOrd="0" destOrd="1" presId="urn:microsoft.com/office/officeart/2005/8/layout/bList2"/>
    <dgm:cxn modelId="{D57F7DC8-E943-4C6A-94E5-FB6A5EDFAA4D}" srcId="{79099527-ED35-4B98-8460-311DDA6F1CCA}" destId="{3ACAB8D1-A93D-464B-AE7C-57D8DF660927}" srcOrd="2" destOrd="0" parTransId="{29D0A4B7-E92D-4A00-A752-12AA368C597B}" sibTransId="{196F2A1C-EFC3-48FC-ACE4-F9C31DD93C72}"/>
    <dgm:cxn modelId="{DBCD84CC-C23B-4547-B947-815137C84597}" type="presOf" srcId="{CD1C4CC5-B3FE-4A19-9CC9-7B5C5DFD08C7}" destId="{316A4840-FF0E-4F79-BCC2-FDEF2F8022AA}" srcOrd="0" destOrd="1" presId="urn:microsoft.com/office/officeart/2005/8/layout/bList2"/>
    <dgm:cxn modelId="{56422DCD-0ADC-486A-8125-42EFB0CDFA98}" type="presOf" srcId="{A5D0E393-5F49-442A-BF59-8C8F5FBBF1D8}" destId="{BC9EA362-DBA7-4D6A-B031-B32004B5E713}" srcOrd="0" destOrd="0" presId="urn:microsoft.com/office/officeart/2005/8/layout/bList2"/>
    <dgm:cxn modelId="{62798ADD-791B-4E8C-AC9E-AFC578266BBE}" srcId="{79099527-ED35-4B98-8460-311DDA6F1CCA}" destId="{09EEE379-D265-4A6B-B8D1-83A70D72FD5E}" srcOrd="0" destOrd="0" parTransId="{DFEE887C-907C-44C5-BD5A-EB77F1FCB610}" sibTransId="{A302A9D7-711A-4909-BB8D-BDEE16C117A9}"/>
    <dgm:cxn modelId="{C4B69DDD-CE1F-420F-A739-512B6C79AAAD}" type="presOf" srcId="{37A9C75F-E00C-45AB-8889-8B71A17535A9}" destId="{D09CAD9F-A5C3-4B08-A44F-BAA0AE81DDD3}" srcOrd="0" destOrd="0" presId="urn:microsoft.com/office/officeart/2005/8/layout/bList2"/>
    <dgm:cxn modelId="{1524D3F1-02BC-4182-8123-F624562F8AA0}" srcId="{3ACAB8D1-A93D-464B-AE7C-57D8DF660927}" destId="{5C629560-64DD-4352-8E8E-74D9CCA46A29}" srcOrd="1" destOrd="0" parTransId="{825B916D-1877-474F-9E90-ADCE4FCE47E6}" sibTransId="{5072E12B-6523-4582-B866-E1D7599072AB}"/>
    <dgm:cxn modelId="{540104D6-9BEE-4F90-86CD-4FB08E59405A}" type="presParOf" srcId="{E556C486-3B90-4C02-9727-1C06D89CA503}" destId="{626B775D-E11D-48CB-B952-42EEC2B34A1C}" srcOrd="0" destOrd="0" presId="urn:microsoft.com/office/officeart/2005/8/layout/bList2"/>
    <dgm:cxn modelId="{56F6A0C3-E14F-4EBC-B101-E6E9B04AD4F4}" type="presParOf" srcId="{626B775D-E11D-48CB-B952-42EEC2B34A1C}" destId="{D09CAD9F-A5C3-4B08-A44F-BAA0AE81DDD3}" srcOrd="0" destOrd="0" presId="urn:microsoft.com/office/officeart/2005/8/layout/bList2"/>
    <dgm:cxn modelId="{DD24EC83-D0E1-4C5E-BFEC-8145B9C712F9}" type="presParOf" srcId="{626B775D-E11D-48CB-B952-42EEC2B34A1C}" destId="{B660E028-4527-49E3-A2F2-E0DCCE4FBA75}" srcOrd="1" destOrd="0" presId="urn:microsoft.com/office/officeart/2005/8/layout/bList2"/>
    <dgm:cxn modelId="{60E18D8C-307A-47CF-AA38-9C5EBD2FC9A8}" type="presParOf" srcId="{626B775D-E11D-48CB-B952-42EEC2B34A1C}" destId="{9CF8D267-689E-4B34-89F0-62360B95FB37}" srcOrd="2" destOrd="0" presId="urn:microsoft.com/office/officeart/2005/8/layout/bList2"/>
    <dgm:cxn modelId="{4139DDB6-CDF5-47F0-9A81-7A549188F611}" type="presParOf" srcId="{626B775D-E11D-48CB-B952-42EEC2B34A1C}" destId="{D095A6CC-D7F9-4F27-BC78-07C21307AFF4}" srcOrd="3" destOrd="0" presId="urn:microsoft.com/office/officeart/2005/8/layout/bList2"/>
    <dgm:cxn modelId="{A37DB3ED-E59E-4ADC-9060-8FEEA108EADA}" type="presParOf" srcId="{E556C486-3B90-4C02-9727-1C06D89CA503}" destId="{C8692494-7AFE-428F-BB9B-E7D4BE3C869A}" srcOrd="1" destOrd="0" presId="urn:microsoft.com/office/officeart/2005/8/layout/bList2"/>
    <dgm:cxn modelId="{429E557F-6D1E-4606-AD98-E0BB116ED191}" type="presParOf" srcId="{E556C486-3B90-4C02-9727-1C06D89CA503}" destId="{F4F64DD7-BD7B-46F3-A080-FB56975607D1}" srcOrd="2" destOrd="0" presId="urn:microsoft.com/office/officeart/2005/8/layout/bList2"/>
    <dgm:cxn modelId="{A172CB3B-EE09-4275-9A9F-ADDA315DD02A}" type="presParOf" srcId="{F4F64DD7-BD7B-46F3-A080-FB56975607D1}" destId="{316A4840-FF0E-4F79-BCC2-FDEF2F8022AA}" srcOrd="0" destOrd="0" presId="urn:microsoft.com/office/officeart/2005/8/layout/bList2"/>
    <dgm:cxn modelId="{6828E775-C629-4C2D-98D8-73AA823896BD}" type="presParOf" srcId="{F4F64DD7-BD7B-46F3-A080-FB56975607D1}" destId="{BDC27F68-D943-440E-870F-BE5B92A092A3}" srcOrd="1" destOrd="0" presId="urn:microsoft.com/office/officeart/2005/8/layout/bList2"/>
    <dgm:cxn modelId="{5D9999FD-99E2-428F-B786-B00FA36D7D3C}" type="presParOf" srcId="{F4F64DD7-BD7B-46F3-A080-FB56975607D1}" destId="{65127842-8FE1-450D-9EE0-42B752DFBBAA}" srcOrd="2" destOrd="0" presId="urn:microsoft.com/office/officeart/2005/8/layout/bList2"/>
    <dgm:cxn modelId="{7E5C7575-A2C2-494A-993F-903F421EF435}" type="presParOf" srcId="{F4F64DD7-BD7B-46F3-A080-FB56975607D1}" destId="{EB0DC635-C080-4607-B6CD-A4935FD0C52C}" srcOrd="3" destOrd="0" presId="urn:microsoft.com/office/officeart/2005/8/layout/bList2"/>
    <dgm:cxn modelId="{ABBCD89B-52A7-47A0-A6C5-0CB72673B699}" type="presParOf" srcId="{E556C486-3B90-4C02-9727-1C06D89CA503}" destId="{908C7D45-949A-4916-9996-36A6E0EC5446}" srcOrd="3" destOrd="0" presId="urn:microsoft.com/office/officeart/2005/8/layout/bList2"/>
    <dgm:cxn modelId="{8A65C146-E412-47D7-B615-34286D96B7B7}" type="presParOf" srcId="{E556C486-3B90-4C02-9727-1C06D89CA503}" destId="{F8161E25-6E41-4CE3-B833-C5195FDC5BCB}" srcOrd="4" destOrd="0" presId="urn:microsoft.com/office/officeart/2005/8/layout/bList2"/>
    <dgm:cxn modelId="{DC52D752-6A23-4744-9742-60B52F808C03}" type="presParOf" srcId="{F8161E25-6E41-4CE3-B833-C5195FDC5BCB}" destId="{30901E65-80B8-4601-9887-6F3A345B841F}" srcOrd="0" destOrd="0" presId="urn:microsoft.com/office/officeart/2005/8/layout/bList2"/>
    <dgm:cxn modelId="{E01FF437-E97A-488C-B5C5-5D4CC656DE37}" type="presParOf" srcId="{F8161E25-6E41-4CE3-B833-C5195FDC5BCB}" destId="{01A089EE-5028-4502-97FC-ABC62691B6C2}" srcOrd="1" destOrd="0" presId="urn:microsoft.com/office/officeart/2005/8/layout/bList2"/>
    <dgm:cxn modelId="{0E17E5F9-D0DE-4DE8-A00D-837276C02C2C}" type="presParOf" srcId="{F8161E25-6E41-4CE3-B833-C5195FDC5BCB}" destId="{215D38AF-340C-4DB6-869F-969539D16339}" srcOrd="2" destOrd="0" presId="urn:microsoft.com/office/officeart/2005/8/layout/bList2"/>
    <dgm:cxn modelId="{0D80D7C0-F991-4A20-A1D2-F60F01CD035F}" type="presParOf" srcId="{F8161E25-6E41-4CE3-B833-C5195FDC5BCB}" destId="{113C6965-B392-4456-BFB6-B7DBF670CB61}" srcOrd="3" destOrd="0" presId="urn:microsoft.com/office/officeart/2005/8/layout/bList2"/>
    <dgm:cxn modelId="{6B5A6DC2-BDD5-4A82-9ED6-B9510EDDEA20}" type="presParOf" srcId="{E556C486-3B90-4C02-9727-1C06D89CA503}" destId="{76B71AAF-4B93-4816-A666-3701B0C1C393}" srcOrd="5" destOrd="0" presId="urn:microsoft.com/office/officeart/2005/8/layout/bList2"/>
    <dgm:cxn modelId="{59CA6911-8486-4566-B13A-5C7F9817609D}" type="presParOf" srcId="{E556C486-3B90-4C02-9727-1C06D89CA503}" destId="{F605FB3B-3FB4-4048-9A5C-67721423D94C}" srcOrd="6" destOrd="0" presId="urn:microsoft.com/office/officeart/2005/8/layout/bList2"/>
    <dgm:cxn modelId="{3B69A47A-DFCE-450D-BBF9-64BC7A67F702}" type="presParOf" srcId="{F605FB3B-3FB4-4048-9A5C-67721423D94C}" destId="{BC9EA362-DBA7-4D6A-B031-B32004B5E713}" srcOrd="0" destOrd="0" presId="urn:microsoft.com/office/officeart/2005/8/layout/bList2"/>
    <dgm:cxn modelId="{B192644B-79D4-4565-BDA3-A64C879739A5}" type="presParOf" srcId="{F605FB3B-3FB4-4048-9A5C-67721423D94C}" destId="{2A413103-C4DD-4727-A3F3-9A1EFFF29724}" srcOrd="1" destOrd="0" presId="urn:microsoft.com/office/officeart/2005/8/layout/bList2"/>
    <dgm:cxn modelId="{858C6FA4-6C5D-44E1-B04C-E0456FBB14B5}" type="presParOf" srcId="{F605FB3B-3FB4-4048-9A5C-67721423D94C}" destId="{4DCFDBEA-14E2-4672-9D67-1B422E5D4336}" srcOrd="2" destOrd="0" presId="urn:microsoft.com/office/officeart/2005/8/layout/bList2"/>
    <dgm:cxn modelId="{87CDA5A0-555A-4648-9C07-F5C1E8594F20}" type="presParOf" srcId="{F605FB3B-3FB4-4048-9A5C-67721423D94C}" destId="{9CD35C3D-91DE-444C-9C5C-190D134F0894}" srcOrd="3" destOrd="0" presId="urn:microsoft.com/office/officeart/2005/8/layout/b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B92BE-BDB0-475A-8D75-6910C6A7E8A4}">
      <dsp:nvSpPr>
        <dsp:cNvPr id="0" name=""/>
        <dsp:cNvSpPr/>
      </dsp:nvSpPr>
      <dsp:spPr>
        <a:xfrm>
          <a:off x="0" y="28125"/>
          <a:ext cx="4171476" cy="61776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Self Assessment</a:t>
          </a:r>
        </a:p>
      </dsp:txBody>
      <dsp:txXfrm>
        <a:off x="30157" y="58282"/>
        <a:ext cx="4111162" cy="557446"/>
      </dsp:txXfrm>
    </dsp:sp>
    <dsp:sp modelId="{00FAB3C3-2F3E-463E-B092-80E0C0B2D7A0}">
      <dsp:nvSpPr>
        <dsp:cNvPr id="0" name=""/>
        <dsp:cNvSpPr/>
      </dsp:nvSpPr>
      <dsp:spPr>
        <a:xfrm>
          <a:off x="0" y="645885"/>
          <a:ext cx="4171476" cy="35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4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45885"/>
        <a:ext cx="4171476" cy="359895"/>
      </dsp:txXfrm>
    </dsp:sp>
    <dsp:sp modelId="{C8AD4D78-2330-4AEF-BDA7-3B0055DD955A}">
      <dsp:nvSpPr>
        <dsp:cNvPr id="0" name=""/>
        <dsp:cNvSpPr/>
      </dsp:nvSpPr>
      <dsp:spPr>
        <a:xfrm>
          <a:off x="0" y="1005781"/>
          <a:ext cx="4171476" cy="617760"/>
        </a:xfrm>
        <a:prstGeom prst="roundRect">
          <a:avLst/>
        </a:prstGeom>
        <a:solidFill>
          <a:schemeClr val="accent3">
            <a:shade val="80000"/>
            <a:hueOff val="-236218"/>
            <a:satOff val="-20469"/>
            <a:lumOff val="12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24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Party Review</a:t>
          </a:r>
        </a:p>
      </dsp:txBody>
      <dsp:txXfrm>
        <a:off x="30157" y="1035938"/>
        <a:ext cx="4111162" cy="557446"/>
      </dsp:txXfrm>
    </dsp:sp>
    <dsp:sp modelId="{ADA72534-7D7C-48F1-AE40-532A3D0C1167}">
      <dsp:nvSpPr>
        <dsp:cNvPr id="0" name=""/>
        <dsp:cNvSpPr/>
      </dsp:nvSpPr>
      <dsp:spPr>
        <a:xfrm>
          <a:off x="0" y="1623541"/>
          <a:ext cx="4171476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4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Documents &amp; Interviews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Recommendations</a:t>
          </a:r>
        </a:p>
      </dsp:txBody>
      <dsp:txXfrm>
        <a:off x="0" y="1623541"/>
        <a:ext cx="4171476" cy="580635"/>
      </dsp:txXfrm>
    </dsp:sp>
    <dsp:sp modelId="{500C478A-BB7B-41DF-BEB5-EA6588BAA827}">
      <dsp:nvSpPr>
        <dsp:cNvPr id="0" name=""/>
        <dsp:cNvSpPr/>
      </dsp:nvSpPr>
      <dsp:spPr>
        <a:xfrm>
          <a:off x="0" y="2204176"/>
          <a:ext cx="4171476" cy="617760"/>
        </a:xfrm>
        <a:prstGeom prst="roundRect">
          <a:avLst/>
        </a:prstGeom>
        <a:solidFill>
          <a:schemeClr val="accent3">
            <a:shade val="80000"/>
            <a:hueOff val="-472435"/>
            <a:satOff val="-40938"/>
            <a:lumOff val="24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Consistency check</a:t>
          </a:r>
        </a:p>
      </dsp:txBody>
      <dsp:txXfrm>
        <a:off x="30157" y="2234333"/>
        <a:ext cx="4111162" cy="557446"/>
      </dsp:txXfrm>
    </dsp:sp>
    <dsp:sp modelId="{C26B41F5-AE54-4578-AAD1-88F6483A76B1}">
      <dsp:nvSpPr>
        <dsp:cNvPr id="0" name=""/>
        <dsp:cNvSpPr/>
      </dsp:nvSpPr>
      <dsp:spPr>
        <a:xfrm>
          <a:off x="0" y="2821936"/>
          <a:ext cx="4171476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4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Outcome agreed</a:t>
          </a:r>
        </a:p>
      </dsp:txBody>
      <dsp:txXfrm>
        <a:off x="0" y="2821936"/>
        <a:ext cx="4171476" cy="546480"/>
      </dsp:txXfrm>
    </dsp:sp>
    <dsp:sp modelId="{62D10331-3AE2-4FDD-98AE-554EFD7B5697}">
      <dsp:nvSpPr>
        <dsp:cNvPr id="0" name=""/>
        <dsp:cNvSpPr/>
      </dsp:nvSpPr>
      <dsp:spPr>
        <a:xfrm>
          <a:off x="0" y="3084399"/>
          <a:ext cx="4171476" cy="617760"/>
        </a:xfrm>
        <a:prstGeom prst="roundRect">
          <a:avLst/>
        </a:prstGeom>
        <a:solidFill>
          <a:schemeClr val="accent3">
            <a:shade val="80000"/>
            <a:hueOff val="-708653"/>
            <a:satOff val="-61407"/>
            <a:lumOff val="37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Verification</a:t>
          </a:r>
        </a:p>
      </dsp:txBody>
      <dsp:txXfrm>
        <a:off x="30157" y="3114556"/>
        <a:ext cx="4111162" cy="55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CAD9F-A5C3-4B08-A44F-BAA0AE81DDD3}">
      <dsp:nvSpPr>
        <dsp:cNvPr id="0" name=""/>
        <dsp:cNvSpPr/>
      </dsp:nvSpPr>
      <dsp:spPr>
        <a:xfrm>
          <a:off x="366018" y="2577"/>
          <a:ext cx="1317959" cy="849842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Business travel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Staff &amp; student commuting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931" y="22490"/>
        <a:ext cx="1278133" cy="829929"/>
      </dsp:txXfrm>
    </dsp:sp>
    <dsp:sp modelId="{9CF8D267-689E-4B34-89F0-62360B95FB37}">
      <dsp:nvSpPr>
        <dsp:cNvPr id="0" name=""/>
        <dsp:cNvSpPr/>
      </dsp:nvSpPr>
      <dsp:spPr>
        <a:xfrm>
          <a:off x="366018" y="852420"/>
          <a:ext cx="1317959" cy="365432"/>
        </a:xfrm>
        <a:prstGeom prst="rect">
          <a:avLst/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Travel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018" y="852420"/>
        <a:ext cx="928140" cy="365432"/>
      </dsp:txXfrm>
    </dsp:sp>
    <dsp:sp modelId="{D095A6CC-D7F9-4F27-BC78-07C21307AFF4}">
      <dsp:nvSpPr>
        <dsp:cNvPr id="0" name=""/>
        <dsp:cNvSpPr/>
      </dsp:nvSpPr>
      <dsp:spPr>
        <a:xfrm>
          <a:off x="1357287" y="910465"/>
          <a:ext cx="398463" cy="39846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A4840-FF0E-4F79-BCC2-FDEF2F8022AA}">
      <dsp:nvSpPr>
        <dsp:cNvPr id="0" name=""/>
        <dsp:cNvSpPr/>
      </dsp:nvSpPr>
      <dsp:spPr>
        <a:xfrm>
          <a:off x="1854467" y="2577"/>
          <a:ext cx="1317959" cy="849842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Construction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Business services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ICT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Manufactured products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Food and catering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4380" y="22490"/>
        <a:ext cx="1278133" cy="829929"/>
      </dsp:txXfrm>
    </dsp:sp>
    <dsp:sp modelId="{65127842-8FE1-450D-9EE0-42B752DFBBAA}">
      <dsp:nvSpPr>
        <dsp:cNvPr id="0" name=""/>
        <dsp:cNvSpPr/>
      </dsp:nvSpPr>
      <dsp:spPr>
        <a:xfrm>
          <a:off x="1854467" y="852420"/>
          <a:ext cx="1317959" cy="365432"/>
        </a:xfrm>
        <a:prstGeom prst="rect">
          <a:avLst/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Procurement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4467" y="852420"/>
        <a:ext cx="928140" cy="365432"/>
      </dsp:txXfrm>
    </dsp:sp>
    <dsp:sp modelId="{EB0DC635-C080-4607-B6CD-A4935FD0C52C}">
      <dsp:nvSpPr>
        <dsp:cNvPr id="0" name=""/>
        <dsp:cNvSpPr/>
      </dsp:nvSpPr>
      <dsp:spPr>
        <a:xfrm>
          <a:off x="2913299" y="910465"/>
          <a:ext cx="398463" cy="398463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01E65-80B8-4601-9887-6F3A345B841F}">
      <dsp:nvSpPr>
        <dsp:cNvPr id="0" name=""/>
        <dsp:cNvSpPr/>
      </dsp:nvSpPr>
      <dsp:spPr>
        <a:xfrm>
          <a:off x="366018" y="1506280"/>
          <a:ext cx="1317959" cy="849842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Water supply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Wastewater treatment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931" y="1526193"/>
        <a:ext cx="1278133" cy="829929"/>
      </dsp:txXfrm>
    </dsp:sp>
    <dsp:sp modelId="{215D38AF-340C-4DB6-869F-969539D16339}">
      <dsp:nvSpPr>
        <dsp:cNvPr id="0" name=""/>
        <dsp:cNvSpPr/>
      </dsp:nvSpPr>
      <dsp:spPr>
        <a:xfrm>
          <a:off x="366018" y="2356122"/>
          <a:ext cx="1317959" cy="365432"/>
        </a:xfrm>
        <a:prstGeom prst="rect">
          <a:avLst/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Water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018" y="2356122"/>
        <a:ext cx="928140" cy="365432"/>
      </dsp:txXfrm>
    </dsp:sp>
    <dsp:sp modelId="{113C6965-B392-4456-BFB6-B7DBF670CB61}">
      <dsp:nvSpPr>
        <dsp:cNvPr id="0" name=""/>
        <dsp:cNvSpPr/>
      </dsp:nvSpPr>
      <dsp:spPr>
        <a:xfrm>
          <a:off x="1357287" y="2414168"/>
          <a:ext cx="398463" cy="398463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EA362-DBA7-4D6A-B031-B32004B5E713}">
      <dsp:nvSpPr>
        <dsp:cNvPr id="0" name=""/>
        <dsp:cNvSpPr/>
      </dsp:nvSpPr>
      <dsp:spPr>
        <a:xfrm>
          <a:off x="1854467" y="1506280"/>
          <a:ext cx="1317959" cy="849842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Re-use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Recycling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Composting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Combustion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Landfill</a:t>
          </a:r>
          <a:endParaRPr lang="en-US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4380" y="1526193"/>
        <a:ext cx="1278133" cy="829929"/>
      </dsp:txXfrm>
    </dsp:sp>
    <dsp:sp modelId="{4DCFDBEA-14E2-4672-9D67-1B422E5D4336}">
      <dsp:nvSpPr>
        <dsp:cNvPr id="0" name=""/>
        <dsp:cNvSpPr/>
      </dsp:nvSpPr>
      <dsp:spPr>
        <a:xfrm>
          <a:off x="1854467" y="2356122"/>
          <a:ext cx="1317959" cy="365432"/>
        </a:xfrm>
        <a:prstGeom prst="rect">
          <a:avLst/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Waste</a:t>
          </a:r>
          <a:endParaRPr lang="en-US" sz="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4467" y="2356122"/>
        <a:ext cx="928140" cy="365432"/>
      </dsp:txXfrm>
    </dsp:sp>
    <dsp:sp modelId="{9CD35C3D-91DE-444C-9C5C-190D134F0894}">
      <dsp:nvSpPr>
        <dsp:cNvPr id="0" name=""/>
        <dsp:cNvSpPr/>
      </dsp:nvSpPr>
      <dsp:spPr>
        <a:xfrm>
          <a:off x="2913299" y="2414168"/>
          <a:ext cx="398463" cy="398463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733108"/>
          </a:xfrm>
          <a:prstGeom prst="rect">
            <a:avLst/>
          </a:prstGeom>
        </p:spPr>
        <p:txBody>
          <a:bodyPr vert="horz" lIns="136103" tIns="68053" rIns="136103" bIns="68053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9" cy="733108"/>
          </a:xfrm>
          <a:prstGeom prst="rect">
            <a:avLst/>
          </a:prstGeom>
        </p:spPr>
        <p:txBody>
          <a:bodyPr vert="horz" lIns="136103" tIns="68053" rIns="136103" bIns="68053" rtlCol="0"/>
          <a:lstStyle>
            <a:lvl1pPr algn="r">
              <a:defRPr sz="1800"/>
            </a:lvl1pPr>
          </a:lstStyle>
          <a:p>
            <a:fld id="{4CD131BA-5F0A-4171-AB37-59AC6EF598E3}" type="datetimeFigureOut">
              <a:rPr lang="en-GB" smtClean="0"/>
              <a:pPr/>
              <a:t>16/04/2018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3926497"/>
            <a:ext cx="4434999" cy="733108"/>
          </a:xfrm>
          <a:prstGeom prst="rect">
            <a:avLst/>
          </a:prstGeom>
        </p:spPr>
        <p:txBody>
          <a:bodyPr vert="horz" lIns="136103" tIns="68053" rIns="136103" bIns="68053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7" y="13926497"/>
            <a:ext cx="4434999" cy="733108"/>
          </a:xfrm>
          <a:prstGeom prst="rect">
            <a:avLst/>
          </a:prstGeom>
        </p:spPr>
        <p:txBody>
          <a:bodyPr vert="horz" lIns="136103" tIns="68053" rIns="136103" bIns="68053" rtlCol="0" anchor="b"/>
          <a:lstStyle>
            <a:lvl1pPr algn="r">
              <a:defRPr sz="1800"/>
            </a:lvl1pPr>
          </a:lstStyle>
          <a:p>
            <a:fld id="{DC8D946A-01CD-42D2-B6B0-C493A5DE9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40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733108"/>
          </a:xfrm>
          <a:prstGeom prst="rect">
            <a:avLst/>
          </a:prstGeom>
        </p:spPr>
        <p:txBody>
          <a:bodyPr vert="horz" lIns="136103" tIns="68053" rIns="136103" bIns="68053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733108"/>
          </a:xfrm>
          <a:prstGeom prst="rect">
            <a:avLst/>
          </a:prstGeom>
        </p:spPr>
        <p:txBody>
          <a:bodyPr vert="horz" lIns="136103" tIns="68053" rIns="136103" bIns="68053" rtlCol="0"/>
          <a:lstStyle>
            <a:lvl1pPr algn="r">
              <a:defRPr sz="1800"/>
            </a:lvl1pPr>
          </a:lstStyle>
          <a:p>
            <a:fld id="{0BFA3751-5158-894E-B35C-DE8DC74B0A45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8" y="1100138"/>
            <a:ext cx="9774237" cy="5497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103" tIns="68053" rIns="136103" bIns="680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6964524"/>
            <a:ext cx="8187690" cy="6597967"/>
          </a:xfrm>
          <a:prstGeom prst="rect">
            <a:avLst/>
          </a:prstGeom>
        </p:spPr>
        <p:txBody>
          <a:bodyPr vert="horz" lIns="136103" tIns="68053" rIns="136103" bIns="6805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3926497"/>
            <a:ext cx="4434999" cy="733108"/>
          </a:xfrm>
          <a:prstGeom prst="rect">
            <a:avLst/>
          </a:prstGeom>
        </p:spPr>
        <p:txBody>
          <a:bodyPr vert="horz" lIns="136103" tIns="68053" rIns="136103" bIns="68053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7" y="13926497"/>
            <a:ext cx="4434999" cy="733108"/>
          </a:xfrm>
          <a:prstGeom prst="rect">
            <a:avLst/>
          </a:prstGeom>
        </p:spPr>
        <p:txBody>
          <a:bodyPr vert="horz" lIns="136103" tIns="68053" rIns="136103" bIns="68053" rtlCol="0" anchor="b"/>
          <a:lstStyle>
            <a:lvl1pPr algn="r">
              <a:defRPr sz="1800"/>
            </a:lvl1pPr>
          </a:lstStyle>
          <a:p>
            <a:fld id="{12D3FF01-FD8C-4645-92F9-E97EFFA8E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9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9005" algn="l" defTabSz="449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8010" algn="l" defTabSz="449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7015" algn="l" defTabSz="449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6019" algn="l" defTabSz="449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5024" algn="l" defTabSz="449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94029" algn="l" defTabSz="449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43034" algn="l" defTabSz="449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92038" algn="l" defTabSz="4490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Can imagine what average score you need to achieve in each activity.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So a middle rating in each will get you a bronze.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3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Tools are mapped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Won’t remember the codes but shows where GSC has the most influence on scores.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Average score where more than one.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Recommended scores only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Changing SLS does not back-amend GSC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80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3FF01-FD8C-4645-92F9-E97EFFA8EC0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80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62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Recommended scores only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Assumes a certain scope and level – info in narrative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Where more than one tool, maximum is taken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ISO26001 is social responsibility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Show of hands – who’s heard of them?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How are institution activities reflecting the goals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Primary, Secondary and Tertiary 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Fully tailorable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In example, institution having </a:t>
            </a:r>
            <a:r>
              <a:rPr lang="en-GB" sz="1200" u="sng" baseline="0" dirty="0">
                <a:solidFill>
                  <a:schemeClr val="bg1"/>
                </a:solidFill>
              </a:rPr>
              <a:t>medium</a:t>
            </a:r>
            <a:r>
              <a:rPr lang="en-GB" sz="1200" baseline="0" dirty="0">
                <a:solidFill>
                  <a:schemeClr val="bg1"/>
                </a:solidFill>
              </a:rPr>
              <a:t> impact but </a:t>
            </a:r>
            <a:r>
              <a:rPr lang="en-GB" sz="1200" u="sng" baseline="0" dirty="0">
                <a:solidFill>
                  <a:schemeClr val="bg1"/>
                </a:solidFill>
              </a:rPr>
              <a:t>could have high </a:t>
            </a:r>
            <a:r>
              <a:rPr lang="en-GB" sz="1200" baseline="0" dirty="0">
                <a:solidFill>
                  <a:schemeClr val="bg1"/>
                </a:solidFill>
              </a:rPr>
              <a:t>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6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3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7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5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Main scoring input page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Eight Activity Areas under each Framework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Red indicates carried over from GSC. Can change and it will go green.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Orange indicates other tool impact.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Score narrative includes other tool impacts by default. Can be overwritten.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14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SLOW!</a:t>
            </a:r>
          </a:p>
          <a:p>
            <a:r>
              <a:rPr lang="en-US" baseline="0" dirty="0"/>
              <a:t>Reminder on released version is brief – changed since last conference.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85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59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8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Graphs look a little different to GSC EMR ones but they’re still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0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Remember you can see them in each page,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5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Download and export pdf are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u="sng" baseline="0" dirty="0">
                <a:solidFill>
                  <a:schemeClr val="bg1"/>
                </a:solidFill>
              </a:rPr>
              <a:t>Only guesstimates in some areas!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Good distribution across priority areas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Variation in framework</a:t>
            </a:r>
          </a:p>
          <a:p>
            <a:pPr marL="0" indent="0">
              <a:buNone/>
            </a:pPr>
            <a:r>
              <a:rPr lang="en-GB" sz="1200" baseline="0" dirty="0" err="1">
                <a:solidFill>
                  <a:schemeClr val="bg1"/>
                </a:solidFill>
              </a:rPr>
              <a:t>E,g</a:t>
            </a:r>
            <a:r>
              <a:rPr lang="en-GB" sz="1200" baseline="0" dirty="0">
                <a:solidFill>
                  <a:schemeClr val="bg1"/>
                </a:solidFill>
              </a:rPr>
              <a:t>. great on biodiversity, not on adaptation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Greatest stretch to target is Community &amp; Public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14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Some colours haven’t come out well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Measurement, training and Links are areas to focus on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Also climate change adaptation – not unusual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They want to generally get worse at policies!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94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Can imagine what average score you need to achieve in each activity.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So a middle rating in each will get you a bronze.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37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Draws together, summarises and update previous guidance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Example is various routes for calculating procurement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Draws together, summarises and update previous guidance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Example is various routes for calculating procurement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100 </a:t>
            </a:r>
            <a:r>
              <a:rPr lang="en-GB" sz="1200" baseline="0" dirty="0" err="1">
                <a:solidFill>
                  <a:schemeClr val="bg1"/>
                </a:solidFill>
              </a:rPr>
              <a:t>unis</a:t>
            </a:r>
            <a:r>
              <a:rPr lang="en-GB" sz="1200" baseline="0" dirty="0">
                <a:solidFill>
                  <a:schemeClr val="bg1"/>
                </a:solidFill>
              </a:rPr>
              <a:t> in 1</a:t>
            </a:r>
            <a:r>
              <a:rPr lang="en-GB" sz="1200" baseline="30000" dirty="0">
                <a:solidFill>
                  <a:schemeClr val="bg1"/>
                </a:solidFill>
              </a:rPr>
              <a:t>st</a:t>
            </a:r>
            <a:r>
              <a:rPr lang="en-GB" sz="1200" baseline="0" dirty="0">
                <a:solidFill>
                  <a:schemeClr val="bg1"/>
                </a:solidFill>
              </a:rPr>
              <a:t> 3 months, 88 in the last year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dirty="0"/>
              <a:t>We’ve kept these qualities going forwards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5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Direct and indirect in GSC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Recognise that the scope</a:t>
            </a:r>
            <a:r>
              <a:rPr lang="en-GB" sz="1200" baseline="0" dirty="0">
                <a:solidFill>
                  <a:schemeClr val="bg1"/>
                </a:solidFill>
              </a:rPr>
              <a:t> of influence is variable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No longer hard lines between Estates and others. Can be blurred if helps.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5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Doesn’t happen in every university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chemeClr val="bg1"/>
                </a:solidFill>
              </a:rPr>
              <a:t>Something I’ve been battling with in Arup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8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Structure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Will describe in a minute how GSC relates to this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Highlight E&amp;O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7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Some E&amp;O titles truncated (e.g. Resource Efficiency &amp; Waste)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ALL ARE OPTIONAL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0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So you could do all within E&amp;O + selected others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Or open it up wider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Some E&amp;O titles truncated (e.g. Resource Efficiency &amp; Waste)</a:t>
            </a:r>
          </a:p>
          <a:p>
            <a:r>
              <a:rPr lang="en-US" dirty="0"/>
              <a:t>Not specifically linear process but can see some logic to the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FF01-FD8C-4645-92F9-E97EFFA8EC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5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 Title slide 6 - 50/50 grey lef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775" y="1"/>
            <a:ext cx="4571225" cy="5143500"/>
          </a:xfrm>
          <a:solidFill>
            <a:schemeClr val="bg1">
              <a:lumMod val="95000"/>
            </a:schemeClr>
          </a:solidFill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75220" y="1785894"/>
            <a:ext cx="4360340" cy="442451"/>
          </a:xfrm>
        </p:spPr>
        <p:txBody>
          <a:bodyPr lIns="144000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20" y="3425004"/>
            <a:ext cx="4360340" cy="1000087"/>
          </a:xfrm>
        </p:spPr>
        <p:txBody>
          <a:bodyPr lIns="144000" anchor="t">
            <a:noAutofit/>
          </a:bodyPr>
          <a:lstStyle>
            <a:lvl1pPr algn="l">
              <a:defRPr sz="14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59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le slide 7 - 50/50 whi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4571225" cy="5143500"/>
          </a:xfrm>
          <a:solidFill>
            <a:schemeClr val="bg1">
              <a:lumMod val="95000"/>
            </a:schemeClr>
          </a:solidFill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06890" y="2357520"/>
            <a:ext cx="4360340" cy="1000087"/>
          </a:xfrm>
        </p:spPr>
        <p:txBody>
          <a:bodyPr lIns="35354" anchor="t">
            <a:noAutofit/>
          </a:bodyPr>
          <a:lstStyle>
            <a:lvl1pPr algn="l">
              <a:defRPr sz="1400" b="0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606890" y="1785894"/>
            <a:ext cx="4360340" cy="442451"/>
          </a:xfrm>
        </p:spPr>
        <p:txBody>
          <a:bodyPr lIns="35354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rupLogo2010_k_OvaWord1000mm_CompoundTransparent_100kGreyscale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78" y="4794120"/>
            <a:ext cx="681810" cy="2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7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le slide 10 - 6 images -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76057" y="143313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390579" y="143313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76057" y="1784343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90579" y="1784343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76057" y="3428476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390579" y="3428476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06890" y="2357520"/>
            <a:ext cx="4360340" cy="1000087"/>
          </a:xfrm>
        </p:spPr>
        <p:txBody>
          <a:bodyPr lIns="35354" anchor="t">
            <a:noAutofit/>
          </a:bodyPr>
          <a:lstStyle>
            <a:lvl1pPr algn="l">
              <a:defRPr sz="14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/>
          </p:nvPr>
        </p:nvSpPr>
        <p:spPr>
          <a:xfrm>
            <a:off x="4606890" y="1785894"/>
            <a:ext cx="4360340" cy="442451"/>
          </a:xfrm>
        </p:spPr>
        <p:txBody>
          <a:bodyPr lIns="35354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 descr="ArupLogo2010_w_OvaWord1000mm_CompoundTransparent_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75" y="4792850"/>
            <a:ext cx="684000" cy="2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2" grpId="0"/>
      <p:bldP spid="23" grpId="0"/>
      <p:bldP spid="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Title slide 10 - 6 images -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76057" y="143313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390579" y="143313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76057" y="1784343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90579" y="1784343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76057" y="3428476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390579" y="3428476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06890" y="2357520"/>
            <a:ext cx="4360340" cy="1000087"/>
          </a:xfrm>
        </p:spPr>
        <p:txBody>
          <a:bodyPr lIns="35354" anchor="t">
            <a:noAutofit/>
          </a:bodyPr>
          <a:lstStyle>
            <a:lvl1pPr algn="l">
              <a:defRPr sz="14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/>
          </p:nvPr>
        </p:nvSpPr>
        <p:spPr>
          <a:xfrm>
            <a:off x="4606890" y="1785894"/>
            <a:ext cx="4360340" cy="442451"/>
          </a:xfrm>
        </p:spPr>
        <p:txBody>
          <a:bodyPr lIns="35354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 descr="ArupLogo2010_w_OvaWord1000mm_CompoundTransparent_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75" y="4792850"/>
            <a:ext cx="684000" cy="2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2" grpId="0"/>
      <p:bldP spid="23" grpId="0"/>
      <p:bldP spid="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le slide 12 - 75/25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-4651" y="1785894"/>
            <a:ext cx="9148651" cy="3357606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75222" y="843477"/>
            <a:ext cx="7743869" cy="442448"/>
          </a:xfrm>
        </p:spPr>
        <p:txBody>
          <a:bodyPr lIns="144000"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5220" y="143313"/>
            <a:ext cx="4360340" cy="428264"/>
          </a:xfrm>
        </p:spPr>
        <p:txBody>
          <a:bodyPr lIns="144000" tIns="144000" anchor="t">
            <a:noAutofit/>
          </a:bodyPr>
          <a:lstStyle>
            <a:lvl1pPr algn="l">
              <a:defRPr sz="14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ArupLogo2010_w_OvaWord1000mm_CompoundTransparent_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75" y="4792850"/>
            <a:ext cx="684000" cy="2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3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Title slide 12 - 75/25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-4651" y="1785894"/>
            <a:ext cx="9148651" cy="3357606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75222" y="843477"/>
            <a:ext cx="7743869" cy="442448"/>
          </a:xfrm>
        </p:spPr>
        <p:txBody>
          <a:bodyPr lIns="144000"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5220" y="143313"/>
            <a:ext cx="4360340" cy="428264"/>
          </a:xfrm>
        </p:spPr>
        <p:txBody>
          <a:bodyPr lIns="144000" tIns="144000" anchor="t">
            <a:noAutofit/>
          </a:bodyPr>
          <a:lstStyle>
            <a:lvl1pPr algn="l">
              <a:defRPr sz="14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ArupLogo2010_w_OvaWord1000mm_CompoundTransparent_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75" y="4792850"/>
            <a:ext cx="684000" cy="2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Section divider 1 - full bleed image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b="324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3" y="2750337"/>
            <a:ext cx="7743869" cy="607270"/>
          </a:xfrm>
        </p:spPr>
        <p:txBody>
          <a:bodyPr lIns="144000" anchor="b"/>
          <a:lstStyle>
            <a:lvl1pPr marL="0" indent="0">
              <a:buNone/>
              <a:defRPr sz="43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55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Section divider 2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3" y="2750337"/>
            <a:ext cx="7743869" cy="607270"/>
          </a:xfrm>
        </p:spPr>
        <p:txBody>
          <a:bodyPr lIns="144000" anchor="b"/>
          <a:lstStyle>
            <a:lvl1pPr marL="0" indent="0">
              <a:buNone/>
              <a:defRPr sz="43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590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Section divider 3 -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75223" y="2750337"/>
            <a:ext cx="7743869" cy="607270"/>
          </a:xfrm>
          <a:noFill/>
        </p:spPr>
        <p:txBody>
          <a:bodyPr lIns="144000" anchor="b"/>
          <a:lstStyle>
            <a:lvl1pPr marL="0" indent="0">
              <a:buNone/>
              <a:defRPr sz="43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941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Section divider 3 -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75223" y="2750337"/>
            <a:ext cx="7743869" cy="607270"/>
          </a:xfrm>
          <a:noFill/>
        </p:spPr>
        <p:txBody>
          <a:bodyPr lIns="144000" anchor="b"/>
          <a:lstStyle>
            <a:lvl1pPr marL="0" indent="0">
              <a:buNone/>
              <a:defRPr sz="43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35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le slide 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5223" y="4035926"/>
            <a:ext cx="7743869" cy="964262"/>
          </a:xfrm>
        </p:spPr>
        <p:txBody>
          <a:bodyPr lIns="144000" anchor="t">
            <a:noAutofit/>
          </a:bodyPr>
          <a:lstStyle>
            <a:lvl1pPr algn="l">
              <a:defRPr sz="1400" b="0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3" y="3357610"/>
            <a:ext cx="7743869" cy="442448"/>
          </a:xfrm>
        </p:spPr>
        <p:txBody>
          <a:bodyPr lIns="144000" anchor="b"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rupLogo2010_k_OvaWord1000mm_CompoundTransparent_100kGreyscale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78" y="4794120"/>
            <a:ext cx="681810" cy="2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Sub-section divider 1 - 75/25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91055" y="1"/>
            <a:ext cx="6752945" cy="5143500"/>
          </a:xfrm>
          <a:noFill/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2" y="1785896"/>
            <a:ext cx="2110392" cy="1571711"/>
          </a:xfrm>
        </p:spPr>
        <p:txBody>
          <a:bodyPr lIns="144000"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46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 Sub-section divider 1 - 75/25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91055" y="1"/>
            <a:ext cx="6752945" cy="5143500"/>
          </a:xfrm>
          <a:noFill/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2" y="1785896"/>
            <a:ext cx="2110392" cy="1571711"/>
          </a:xfrm>
        </p:spPr>
        <p:txBody>
          <a:bodyPr lIns="144000"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75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Sub-section divider 2 - grey - 2 images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606889" y="2"/>
            <a:ext cx="4537110" cy="3357605"/>
          </a:xfrm>
          <a:noFill/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06889" y="3428476"/>
            <a:ext cx="4537110" cy="1715024"/>
          </a:xfrm>
          <a:noFill/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0" y="1785894"/>
            <a:ext cx="4360340" cy="428682"/>
          </a:xfrm>
        </p:spPr>
        <p:txBody>
          <a:bodyPr lIns="144000"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164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 Sub-section divider 2 - grey - 2 images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606889" y="2"/>
            <a:ext cx="4537110" cy="3357605"/>
          </a:xfrm>
          <a:noFill/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06889" y="3428476"/>
            <a:ext cx="4537110" cy="1715024"/>
          </a:xfrm>
          <a:noFill/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0" y="1785894"/>
            <a:ext cx="4360340" cy="428682"/>
          </a:xfrm>
        </p:spPr>
        <p:txBody>
          <a:bodyPr lIns="144000"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304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Sub-section divider 4 - 75/25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91055" y="1"/>
            <a:ext cx="6752945" cy="5143500"/>
          </a:xfrm>
          <a:noFill/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75222" y="1785896"/>
            <a:ext cx="2110392" cy="1571711"/>
          </a:xfrm>
        </p:spPr>
        <p:txBody>
          <a:bodyPr lIns="144000"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50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Sub-section divider 5 - orange - 2 imag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606889" y="2"/>
            <a:ext cx="4537110" cy="3357605"/>
          </a:xfrm>
          <a:noFill/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06889" y="3428476"/>
            <a:ext cx="4537110" cy="1715024"/>
          </a:xfrm>
          <a:noFill/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175220" y="1785894"/>
            <a:ext cx="4360340" cy="428682"/>
          </a:xfrm>
        </p:spPr>
        <p:txBody>
          <a:bodyPr lIns="144000"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615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Sub-section divider 6 - white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91055" y="1"/>
            <a:ext cx="6752946" cy="5143500"/>
          </a:xfrm>
          <a:noFill/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75222" y="1785896"/>
            <a:ext cx="2110392" cy="1571711"/>
          </a:xfrm>
        </p:spPr>
        <p:txBody>
          <a:bodyPr lIns="144000"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639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le slide 8- 50/50 - whi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775" y="1"/>
            <a:ext cx="4571225" cy="5143500"/>
          </a:xfrm>
          <a:solidFill>
            <a:schemeClr val="bg1">
              <a:lumMod val="95000"/>
            </a:schemeClr>
          </a:solidFill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75220" y="1785894"/>
            <a:ext cx="4360340" cy="442451"/>
          </a:xfrm>
        </p:spPr>
        <p:txBody>
          <a:bodyPr lIns="144000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20" y="3425004"/>
            <a:ext cx="4360340" cy="1000087"/>
          </a:xfrm>
        </p:spPr>
        <p:txBody>
          <a:bodyPr lIns="144000" anchor="t">
            <a:noAutofit/>
          </a:bodyPr>
          <a:lstStyle>
            <a:lvl1pPr algn="l">
              <a:defRPr sz="1400" b="0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74746" y="139573"/>
            <a:ext cx="879091" cy="89283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97317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Section high-light 1 -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802502" y="1785894"/>
            <a:ext cx="3164728" cy="321429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19" y="143313"/>
            <a:ext cx="6681617" cy="1642581"/>
          </a:xfrm>
        </p:spPr>
        <p:txBody>
          <a:bodyPr lIns="144000" tIns="144000" anchor="t"/>
          <a:lstStyle>
            <a:lvl1pPr marL="0" indent="0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1"/>
          </p:nvPr>
        </p:nvSpPr>
        <p:spPr>
          <a:xfrm>
            <a:off x="175223" y="2536033"/>
            <a:ext cx="6681616" cy="831100"/>
          </a:xfrm>
        </p:spPr>
        <p:txBody>
          <a:bodyPr lIns="144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35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Section highlight 2 -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391613" y="3429142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572238" y="1785895"/>
            <a:ext cx="4394991" cy="3214292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75219" y="143313"/>
            <a:ext cx="6681617" cy="1642581"/>
          </a:xfrm>
        </p:spPr>
        <p:txBody>
          <a:bodyPr lIns="144000" tIns="144000" anchor="t"/>
          <a:lstStyle>
            <a:lvl1pPr marL="0" indent="0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175224" y="2536033"/>
            <a:ext cx="4354547" cy="831100"/>
          </a:xfrm>
        </p:spPr>
        <p:txBody>
          <a:bodyPr lIns="144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48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Title slide 3 - white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5220" y="2357520"/>
            <a:ext cx="4360340" cy="1000087"/>
          </a:xfrm>
        </p:spPr>
        <p:txBody>
          <a:bodyPr lIns="144000" anchor="t">
            <a:noAutofit/>
          </a:bodyPr>
          <a:lstStyle>
            <a:lvl1pPr algn="l">
              <a:defRPr sz="1400" b="0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/>
          </p:nvPr>
        </p:nvSpPr>
        <p:spPr>
          <a:xfrm>
            <a:off x="175220" y="1785894"/>
            <a:ext cx="4360340" cy="442451"/>
          </a:xfrm>
        </p:spPr>
        <p:txBody>
          <a:bodyPr lIns="144000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74746" y="3428967"/>
            <a:ext cx="879091" cy="89283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089430" y="3428967"/>
            <a:ext cx="879091" cy="89283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004114" y="3428967"/>
            <a:ext cx="879091" cy="89283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18799" y="3428967"/>
            <a:ext cx="879091" cy="89283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833482" y="3428967"/>
            <a:ext cx="879091" cy="89283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2" name="Picture 11" descr="ArupLogo2010_k_OvaWord1000mm_CompoundTransparent_100kGreyscale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78" y="4794120"/>
            <a:ext cx="681810" cy="2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37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 - Section highlight 2 -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391613" y="3429142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572238" y="1785895"/>
            <a:ext cx="4394991" cy="3214292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75219" y="143313"/>
            <a:ext cx="6681617" cy="1642581"/>
          </a:xfrm>
        </p:spPr>
        <p:txBody>
          <a:bodyPr lIns="144000" tIns="144000" anchor="t"/>
          <a:lstStyle>
            <a:lvl1pPr marL="0" indent="0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175224" y="2536033"/>
            <a:ext cx="4354547" cy="831100"/>
          </a:xfrm>
        </p:spPr>
        <p:txBody>
          <a:bodyPr lIns="144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37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Section high-light 3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802502" y="1785894"/>
            <a:ext cx="3164728" cy="321429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75219" y="143313"/>
            <a:ext cx="6681617" cy="1642581"/>
          </a:xfrm>
        </p:spPr>
        <p:txBody>
          <a:bodyPr lIns="144000" tIns="144000" anchor="t"/>
          <a:lstStyle>
            <a:lvl1pPr marL="0" indent="0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1"/>
          </p:nvPr>
        </p:nvSpPr>
        <p:spPr>
          <a:xfrm>
            <a:off x="175223" y="2536033"/>
            <a:ext cx="6681616" cy="831100"/>
          </a:xfrm>
        </p:spPr>
        <p:txBody>
          <a:bodyPr lIns="144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941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ntent 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1" y="143314"/>
            <a:ext cx="6576175" cy="3214293"/>
          </a:xfrm>
        </p:spPr>
        <p:txBody>
          <a:bodyPr lIns="144000" tIns="144000" anchor="t"/>
          <a:lstStyle>
            <a:lvl1pPr marL="0" indent="0">
              <a:buNone/>
              <a:defRPr sz="35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72751" y="3428476"/>
            <a:ext cx="6578645" cy="601191"/>
          </a:xfrm>
        </p:spPr>
        <p:txBody>
          <a:bodyPr lIns="144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70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Content 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1" y="3428475"/>
            <a:ext cx="6576174" cy="1571713"/>
          </a:xfrm>
        </p:spPr>
        <p:txBody>
          <a:bodyPr lIns="144000" anchor="t"/>
          <a:lstStyle>
            <a:lvl1pPr marL="0" indent="0">
              <a:buNone/>
              <a:defRPr sz="35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75221" y="143314"/>
            <a:ext cx="6576174" cy="3214293"/>
          </a:xfrm>
        </p:spPr>
        <p:txBody>
          <a:bodyPr lIns="144000" tIns="144000" anchor="t"/>
          <a:lstStyle>
            <a:lvl1pPr marL="261919" indent="-261919">
              <a:spcBef>
                <a:spcPts val="1179"/>
              </a:spcBef>
              <a:buFont typeface="+mj-lt"/>
              <a:buAutoNum type="arabicPeriod"/>
              <a:defRPr sz="15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537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ntent 3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175221" y="143314"/>
            <a:ext cx="6576174" cy="4856874"/>
          </a:xfrm>
          <a:ln>
            <a:noFill/>
          </a:ln>
        </p:spPr>
        <p:txBody>
          <a:bodyPr lIns="144000" tIns="144000" anchor="t"/>
          <a:lstStyle>
            <a:lvl1pPr marL="0" indent="0">
              <a:spcBef>
                <a:spcPts val="196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8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ntent 4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775" y="1"/>
            <a:ext cx="4571225" cy="5143500"/>
          </a:xfrm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175222" y="143313"/>
            <a:ext cx="3446037" cy="4856875"/>
          </a:xfrm>
          <a:ln>
            <a:noFill/>
          </a:ln>
        </p:spPr>
        <p:txBody>
          <a:bodyPr lIns="144000" tIns="144000" anchor="t"/>
          <a:lstStyle>
            <a:lvl1pPr marL="0" indent="0">
              <a:spcBef>
                <a:spcPts val="196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084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ntent 6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2391055" y="143313"/>
            <a:ext cx="4360340" cy="1571713"/>
          </a:xfrm>
        </p:spPr>
        <p:txBody>
          <a:bodyPr lIns="0" tIns="106064" anchor="t"/>
          <a:lstStyle>
            <a:lvl1pPr marL="0" indent="0"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76320" y="143313"/>
            <a:ext cx="8790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2391055" y="1749673"/>
            <a:ext cx="4381930" cy="1607933"/>
          </a:xfrm>
        </p:spPr>
        <p:txBody>
          <a:bodyPr lIns="0" tIns="106064" anchor="t"/>
          <a:lstStyle>
            <a:lvl1pPr marL="0" indent="0"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2391055" y="3393830"/>
            <a:ext cx="4381930" cy="1606358"/>
          </a:xfrm>
        </p:spPr>
        <p:txBody>
          <a:bodyPr lIns="0" tIns="106064" anchor="t"/>
          <a:lstStyle>
            <a:lvl1pPr marL="0" indent="0"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76320" y="3393249"/>
            <a:ext cx="8790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76320" y="1749673"/>
            <a:ext cx="8790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74745" y="250120"/>
            <a:ext cx="703273" cy="714269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49743" y="250120"/>
            <a:ext cx="703273" cy="714269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74745" y="1851102"/>
            <a:ext cx="703273" cy="714269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49743" y="1851102"/>
            <a:ext cx="703273" cy="714269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74745" y="3492022"/>
            <a:ext cx="703273" cy="714269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949743" y="3492022"/>
            <a:ext cx="703273" cy="714269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539579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ntent 7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606890" y="143313"/>
            <a:ext cx="4360340" cy="4856875"/>
          </a:xfrm>
        </p:spPr>
        <p:txBody>
          <a:bodyPr lIns="0" anchor="ctr"/>
          <a:lstStyle>
            <a:lvl1pPr marL="0" indent="0">
              <a:buNone/>
              <a:defRPr sz="3900">
                <a:solidFill>
                  <a:schemeClr val="bg2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2364" y="428944"/>
            <a:ext cx="4219637" cy="4285610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98965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ntent 8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616813" y="643011"/>
            <a:ext cx="3337598" cy="392848"/>
          </a:xfrm>
        </p:spPr>
        <p:txBody>
          <a:bodyPr lIns="0" anchor="b"/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616813" y="1087992"/>
            <a:ext cx="3337598" cy="214280"/>
          </a:xfrm>
        </p:spPr>
        <p:txBody>
          <a:bodyPr lIns="0" anchor="t"/>
          <a:lstStyle>
            <a:lvl1pPr marL="0" indent="0" algn="ctr">
              <a:lnSpc>
                <a:spcPct val="95000"/>
              </a:lnSpc>
              <a:buNone/>
              <a:defRPr sz="14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ross 3"/>
          <p:cNvSpPr/>
          <p:nvPr userDrawn="1"/>
        </p:nvSpPr>
        <p:spPr>
          <a:xfrm>
            <a:off x="2144144" y="1596885"/>
            <a:ext cx="282936" cy="287360"/>
          </a:xfrm>
          <a:prstGeom prst="plus">
            <a:avLst>
              <a:gd name="adj" fmla="val 417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1" tIns="44901" rIns="89801" bIns="44901" rtlCol="0" anchor="ctr"/>
          <a:lstStyle/>
          <a:p>
            <a:pPr algn="ctr"/>
            <a:endParaRPr lang="en-GB" b="0">
              <a:latin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616813" y="2178858"/>
            <a:ext cx="3337598" cy="392848"/>
          </a:xfrm>
        </p:spPr>
        <p:txBody>
          <a:bodyPr lIns="0" anchor="b"/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16813" y="2626104"/>
            <a:ext cx="3337598" cy="214280"/>
          </a:xfrm>
        </p:spPr>
        <p:txBody>
          <a:bodyPr lIns="0" anchor="t"/>
          <a:lstStyle>
            <a:lvl1pPr marL="0" indent="0" algn="ctr">
              <a:lnSpc>
                <a:spcPct val="95000"/>
              </a:lnSpc>
              <a:buNone/>
              <a:defRPr sz="14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16813" y="3714705"/>
            <a:ext cx="3337598" cy="392848"/>
          </a:xfrm>
        </p:spPr>
        <p:txBody>
          <a:bodyPr lIns="0" anchor="b"/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616813" y="4151252"/>
            <a:ext cx="3337598" cy="214280"/>
          </a:xfrm>
        </p:spPr>
        <p:txBody>
          <a:bodyPr lIns="0" anchor="t"/>
          <a:lstStyle>
            <a:lvl1pPr marL="0" indent="0" algn="ctr">
              <a:lnSpc>
                <a:spcPct val="95000"/>
              </a:lnSpc>
              <a:buNone/>
              <a:defRPr sz="14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ross 10"/>
          <p:cNvSpPr/>
          <p:nvPr userDrawn="1"/>
        </p:nvSpPr>
        <p:spPr>
          <a:xfrm>
            <a:off x="2144144" y="3133865"/>
            <a:ext cx="282936" cy="287360"/>
          </a:xfrm>
          <a:prstGeom prst="plus">
            <a:avLst>
              <a:gd name="adj" fmla="val 417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1" tIns="44901" rIns="89801" bIns="44901" rtlCol="0" anchor="ctr"/>
          <a:lstStyle/>
          <a:p>
            <a:pPr algn="ctr"/>
            <a:endParaRPr lang="en-GB" b="0">
              <a:latin typeface="+mn-lt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06889" y="849382"/>
            <a:ext cx="2461729" cy="3444742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456319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ntent 9 - project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607406" y="142969"/>
            <a:ext cx="2144982" cy="1571390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2391855" y="1785967"/>
            <a:ext cx="2144982" cy="1571390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07406" y="3429142"/>
            <a:ext cx="2144982" cy="1571390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176299" y="3429142"/>
            <a:ext cx="2144982" cy="1571390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822962" y="1785967"/>
            <a:ext cx="2144982" cy="1571390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76295" y="143142"/>
            <a:ext cx="2144982" cy="1571390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6" name="Rectangle 15"/>
          <p:cNvSpPr>
            <a:spLocks/>
          </p:cNvSpPr>
          <p:nvPr userDrawn="1"/>
        </p:nvSpPr>
        <p:spPr>
          <a:xfrm>
            <a:off x="2391855" y="142969"/>
            <a:ext cx="2144982" cy="15713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1" tIns="44901" rIns="89801" bIns="44901" rtlCol="0" anchor="ctr"/>
          <a:lstStyle/>
          <a:p>
            <a:pPr algn="ctr"/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2391855" y="142969"/>
            <a:ext cx="2144982" cy="1571390"/>
          </a:xfrm>
          <a:solidFill>
            <a:srgbClr val="666666"/>
          </a:solidFill>
          <a:ln>
            <a:noFill/>
          </a:ln>
        </p:spPr>
        <p:txBody>
          <a:bodyPr lIns="70710" tIns="70710" rIns="70710" bIns="70710" anchor="t"/>
          <a:lstStyle>
            <a:lvl1pPr marL="0" indent="0">
              <a:spcBef>
                <a:spcPts val="589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6822962" y="142969"/>
            <a:ext cx="2144982" cy="15713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1" tIns="44901" rIns="89801" bIns="44901"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4607406" y="1785967"/>
            <a:ext cx="2144982" cy="15713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1" tIns="44901" rIns="89801" bIns="44901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/>
          </p:cNvSpPr>
          <p:nvPr userDrawn="1"/>
        </p:nvSpPr>
        <p:spPr>
          <a:xfrm>
            <a:off x="6822962" y="3429142"/>
            <a:ext cx="2144982" cy="15713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1" tIns="44901" rIns="89801" bIns="44901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6822962" y="142969"/>
            <a:ext cx="2144982" cy="1571390"/>
          </a:xfrm>
          <a:solidFill>
            <a:srgbClr val="666666"/>
          </a:solidFill>
          <a:ln>
            <a:noFill/>
          </a:ln>
        </p:spPr>
        <p:txBody>
          <a:bodyPr lIns="70710" tIns="70710" rIns="70710" bIns="70710" anchor="t"/>
          <a:lstStyle>
            <a:lvl1pPr marL="0" indent="0">
              <a:spcBef>
                <a:spcPts val="589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8"/>
          </p:nvPr>
        </p:nvSpPr>
        <p:spPr>
          <a:xfrm>
            <a:off x="4607406" y="1785967"/>
            <a:ext cx="2144982" cy="1571390"/>
          </a:xfrm>
          <a:ln>
            <a:noFill/>
          </a:ln>
        </p:spPr>
        <p:txBody>
          <a:bodyPr lIns="70710" tIns="70710" rIns="70710" bIns="70710" anchor="t"/>
          <a:lstStyle>
            <a:lvl1pPr marL="0" indent="0">
              <a:spcBef>
                <a:spcPts val="589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9"/>
          </p:nvPr>
        </p:nvSpPr>
        <p:spPr>
          <a:xfrm>
            <a:off x="6822962" y="3429142"/>
            <a:ext cx="2144982" cy="1571390"/>
          </a:xfrm>
          <a:ln>
            <a:noFill/>
          </a:ln>
        </p:spPr>
        <p:txBody>
          <a:bodyPr lIns="70710" tIns="70710" rIns="70710" bIns="70710" anchor="t"/>
          <a:lstStyle>
            <a:lvl1pPr marL="0" indent="0">
              <a:spcBef>
                <a:spcPts val="589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Rectangle 26"/>
          <p:cNvSpPr>
            <a:spLocks/>
          </p:cNvSpPr>
          <p:nvPr userDrawn="1"/>
        </p:nvSpPr>
        <p:spPr>
          <a:xfrm>
            <a:off x="176057" y="1785967"/>
            <a:ext cx="2144982" cy="15713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1" tIns="44901" rIns="89801" bIns="44901" rtlCol="0" anchor="ctr"/>
          <a:lstStyle/>
          <a:p>
            <a:pPr algn="ctr"/>
            <a:endParaRPr lang="en-GB"/>
          </a:p>
        </p:txBody>
      </p:sp>
      <p:sp>
        <p:nvSpPr>
          <p:cNvPr id="28" name="Text Placeholder 2"/>
          <p:cNvSpPr>
            <a:spLocks noGrp="1"/>
          </p:cNvSpPr>
          <p:nvPr>
            <p:ph type="body" idx="23"/>
          </p:nvPr>
        </p:nvSpPr>
        <p:spPr>
          <a:xfrm>
            <a:off x="176057" y="1785967"/>
            <a:ext cx="2144982" cy="1571390"/>
          </a:xfrm>
          <a:solidFill>
            <a:srgbClr val="666666"/>
          </a:solidFill>
          <a:ln>
            <a:noFill/>
          </a:ln>
        </p:spPr>
        <p:txBody>
          <a:bodyPr lIns="70710" tIns="70710" rIns="70710" bIns="70710" anchor="t"/>
          <a:lstStyle>
            <a:lvl1pPr marL="0" indent="0">
              <a:spcBef>
                <a:spcPts val="589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Rectangle 28"/>
          <p:cNvSpPr>
            <a:spLocks/>
          </p:cNvSpPr>
          <p:nvPr userDrawn="1"/>
        </p:nvSpPr>
        <p:spPr>
          <a:xfrm>
            <a:off x="2391855" y="3429142"/>
            <a:ext cx="2144982" cy="15713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1" tIns="44901" rIns="89801" bIns="44901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idx="24"/>
          </p:nvPr>
        </p:nvSpPr>
        <p:spPr>
          <a:xfrm>
            <a:off x="2391855" y="3429142"/>
            <a:ext cx="2144982" cy="1571390"/>
          </a:xfrm>
          <a:ln>
            <a:noFill/>
          </a:ln>
        </p:spPr>
        <p:txBody>
          <a:bodyPr lIns="70710" tIns="70710" rIns="70710" bIns="70710" anchor="t"/>
          <a:lstStyle>
            <a:lvl1pPr marL="0" indent="0">
              <a:spcBef>
                <a:spcPts val="589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7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2" grpId="0"/>
      <p:bldP spid="34" grpId="0"/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le slide 4 - full blee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3" r="13926" b="7401"/>
          <a:stretch/>
        </p:blipFill>
        <p:spPr>
          <a:xfrm>
            <a:off x="53341" y="0"/>
            <a:ext cx="9090660" cy="51435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3" y="3357610"/>
            <a:ext cx="7743869" cy="442448"/>
          </a:xfrm>
        </p:spPr>
        <p:txBody>
          <a:bodyPr lIns="144000" anchor="b"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23" y="4040441"/>
            <a:ext cx="7743869" cy="964262"/>
          </a:xfrm>
        </p:spPr>
        <p:txBody>
          <a:bodyPr lIns="144000" anchor="t">
            <a:noAutofit/>
          </a:bodyPr>
          <a:lstStyle>
            <a:lvl1pPr algn="l">
              <a:defRPr sz="14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 descr="ArupLogo2010_w_OvaWord1000mm_CompoundTransparent_3May2012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75" y="4792850"/>
            <a:ext cx="684000" cy="2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9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ntent 10 -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3" y="143314"/>
            <a:ext cx="4360338" cy="3214293"/>
          </a:xfrm>
        </p:spPr>
        <p:txBody>
          <a:bodyPr lIns="144000" tIns="144000" anchor="t"/>
          <a:lstStyle>
            <a:lvl1pPr marL="0" indent="0">
              <a:spcBef>
                <a:spcPts val="589"/>
              </a:spcBef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06889" y="849382"/>
            <a:ext cx="2461729" cy="3444742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161542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 - Content 10 -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3" y="143314"/>
            <a:ext cx="4360338" cy="3214293"/>
          </a:xfrm>
        </p:spPr>
        <p:txBody>
          <a:bodyPr lIns="144000" tIns="144000" anchor="t"/>
          <a:lstStyle>
            <a:lvl1pPr marL="0" indent="0">
              <a:spcBef>
                <a:spcPts val="589"/>
              </a:spcBef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06889" y="849382"/>
            <a:ext cx="2461729" cy="3444742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498435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ntent 11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75223" y="143314"/>
            <a:ext cx="4360338" cy="3214293"/>
          </a:xfrm>
        </p:spPr>
        <p:txBody>
          <a:bodyPr lIns="144000" tIns="144000" anchor="t"/>
          <a:lstStyle>
            <a:lvl1pPr marL="0" indent="0">
              <a:spcBef>
                <a:spcPts val="589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06889" y="849382"/>
            <a:ext cx="2461729" cy="3444742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944960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- Content 12 - Projec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75221" y="143488"/>
            <a:ext cx="2144982" cy="1571045"/>
          </a:xfrm>
        </p:spPr>
        <p:txBody>
          <a:bodyPr lIns="70710" tIns="494966" anchor="t"/>
          <a:lstStyle>
            <a:lvl1pPr marL="0" indent="0" algn="ctr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90579" y="143488"/>
            <a:ext cx="2144982" cy="1571045"/>
          </a:xfrm>
        </p:spPr>
        <p:txBody>
          <a:bodyPr lIns="70710" tIns="494966" anchor="t"/>
          <a:lstStyle>
            <a:lvl1pPr marL="0" indent="0" algn="ctr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2390579" y="1786487"/>
            <a:ext cx="2144982" cy="1571045"/>
          </a:xfrm>
        </p:spPr>
        <p:txBody>
          <a:bodyPr lIns="70710" tIns="494966" anchor="t"/>
          <a:lstStyle>
            <a:lvl1pPr marL="0" indent="0" algn="ctr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175027" y="1786487"/>
            <a:ext cx="2144982" cy="1571045"/>
          </a:xfrm>
        </p:spPr>
        <p:txBody>
          <a:bodyPr lIns="70710" tIns="494966" anchor="t"/>
          <a:lstStyle>
            <a:lvl1pPr marL="0" indent="0" algn="ctr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75027" y="3429487"/>
            <a:ext cx="2144982" cy="1571045"/>
          </a:xfrm>
        </p:spPr>
        <p:txBody>
          <a:bodyPr lIns="70710" tIns="494966" anchor="t"/>
          <a:lstStyle>
            <a:lvl1pPr marL="0" indent="0" algn="ctr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2390579" y="3429487"/>
            <a:ext cx="2144982" cy="1571045"/>
          </a:xfrm>
        </p:spPr>
        <p:txBody>
          <a:bodyPr lIns="70710" tIns="494966" anchor="t"/>
          <a:lstStyle>
            <a:lvl1pPr marL="0" indent="0" algn="ctr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71225" y="2"/>
            <a:ext cx="4572775" cy="5143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01" tIns="144000" rIns="89801" bIns="44901" rtlCol="0" anchor="ctr"/>
          <a:lstStyle/>
          <a:p>
            <a:pPr algn="ctr"/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606890" y="143314"/>
            <a:ext cx="4360340" cy="3214293"/>
          </a:xfrm>
        </p:spPr>
        <p:txBody>
          <a:bodyPr lIns="35354" tIns="144000" anchor="t"/>
          <a:lstStyle>
            <a:lvl1pPr marL="261919" indent="-261919">
              <a:spcBef>
                <a:spcPts val="1179"/>
              </a:spcBef>
              <a:buFont typeface="+mj-lt"/>
              <a:buAutoNum type="arabicPeriod"/>
              <a:defRPr sz="15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75224" y="143314"/>
            <a:ext cx="2146054" cy="1571219"/>
          </a:xfrm>
        </p:spPr>
        <p:txBody>
          <a:bodyPr lIns="0" anchor="t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number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391058" y="143314"/>
            <a:ext cx="2144504" cy="1571219"/>
          </a:xfrm>
        </p:spPr>
        <p:txBody>
          <a:bodyPr lIns="0" anchor="t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number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391058" y="1785317"/>
            <a:ext cx="2144504" cy="1572291"/>
          </a:xfrm>
        </p:spPr>
        <p:txBody>
          <a:bodyPr lIns="0" anchor="t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number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75224" y="1785894"/>
            <a:ext cx="2146054" cy="1571713"/>
          </a:xfrm>
        </p:spPr>
        <p:txBody>
          <a:bodyPr lIns="0" anchor="t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number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391058" y="3428476"/>
            <a:ext cx="2144504" cy="1571713"/>
          </a:xfrm>
        </p:spPr>
        <p:txBody>
          <a:bodyPr lIns="0" anchor="t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number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75224" y="3428476"/>
            <a:ext cx="2146054" cy="1571713"/>
          </a:xfrm>
        </p:spPr>
        <p:txBody>
          <a:bodyPr lIns="0" anchor="t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number</a:t>
            </a:r>
          </a:p>
        </p:txBody>
      </p:sp>
    </p:spTree>
    <p:extLst>
      <p:ext uri="{BB962C8B-B14F-4D97-AF65-F5344CB8AC3E}">
        <p14:creationId xmlns:p14="http://schemas.microsoft.com/office/powerpoint/2010/main" val="1372303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Key mess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1" y="143314"/>
            <a:ext cx="6576175" cy="3214293"/>
          </a:xfrm>
        </p:spPr>
        <p:txBody>
          <a:bodyPr lIns="144000" tIns="144000" anchor="t"/>
          <a:lstStyle>
            <a:lvl1pPr marL="0" indent="0">
              <a:buNone/>
              <a:defRPr sz="3500">
                <a:solidFill>
                  <a:schemeClr val="bg2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22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Key message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75221" y="143314"/>
            <a:ext cx="6576175" cy="3214293"/>
          </a:xfrm>
          <a:noFill/>
        </p:spPr>
        <p:txBody>
          <a:bodyPr lIns="144000" tIns="144000" anchor="t"/>
          <a:lstStyle>
            <a:lvl1pPr marL="0" indent="0">
              <a:buNone/>
              <a:defRPr sz="35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712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- key message -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75221" y="143314"/>
            <a:ext cx="6576175" cy="3214293"/>
          </a:xfrm>
        </p:spPr>
        <p:txBody>
          <a:bodyPr lIns="144000" tIns="144000" anchor="t"/>
          <a:lstStyle>
            <a:lvl1pPr marL="0" indent="0">
              <a:buNone/>
              <a:defRPr sz="35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218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 - key message - grey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"/>
            <a:ext cx="6576175" cy="810322"/>
          </a:xfrm>
        </p:spPr>
        <p:txBody>
          <a:bodyPr lIns="324000" tIns="324000" anchor="t"/>
          <a:lstStyle>
            <a:lvl1pPr marL="0" indent="0">
              <a:buNone/>
              <a:defRPr sz="35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269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 - key message -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75221" y="143314"/>
            <a:ext cx="6576175" cy="3214293"/>
          </a:xfrm>
        </p:spPr>
        <p:txBody>
          <a:bodyPr lIns="144000" tIns="144000" anchor="t"/>
          <a:lstStyle>
            <a:lvl1pPr marL="0" indent="0">
              <a:buNone/>
              <a:defRPr sz="35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847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-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1"/>
            <a:ext cx="9144000" cy="5143500"/>
          </a:xfrm>
          <a:solidFill>
            <a:schemeClr val="bg1">
              <a:lumMod val="95000"/>
            </a:schemeClr>
          </a:solidFill>
        </p:spPr>
        <p:txBody>
          <a:bodyPr lIns="176774" tIns="141419"/>
          <a:lstStyle>
            <a:lvl1pPr marL="0" indent="0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82646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le slide 5 - 50/50 grey right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4571225" cy="5143500"/>
          </a:xfrm>
          <a:solidFill>
            <a:schemeClr val="bg1">
              <a:lumMod val="95000"/>
            </a:schemeClr>
          </a:solidFill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06889" y="2357445"/>
            <a:ext cx="4360341" cy="1000161"/>
          </a:xfrm>
        </p:spPr>
        <p:txBody>
          <a:bodyPr lIns="72000" anchor="t">
            <a:noAutofit/>
          </a:bodyPr>
          <a:lstStyle>
            <a:lvl1pPr algn="l">
              <a:defRPr sz="14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606889" y="1785894"/>
            <a:ext cx="4360341" cy="433454"/>
          </a:xfrm>
        </p:spPr>
        <p:txBody>
          <a:bodyPr lIns="72000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rupLogo2010_w_OvaWord1000mm_CompoundTransparent_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75" y="4792850"/>
            <a:ext cx="684000" cy="2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3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230174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Conclusion 1 -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2" y="143314"/>
            <a:ext cx="4360338" cy="3214293"/>
          </a:xfrm>
        </p:spPr>
        <p:txBody>
          <a:bodyPr lIns="144000" tIns="144000"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475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 - Conclusion 1 -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2" y="143314"/>
            <a:ext cx="4360338" cy="3214293"/>
          </a:xfrm>
        </p:spPr>
        <p:txBody>
          <a:bodyPr lIns="144000" tIns="144000"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156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Conclusion 2 -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5222" y="143314"/>
            <a:ext cx="4360338" cy="3214293"/>
          </a:xfrm>
        </p:spPr>
        <p:txBody>
          <a:bodyPr lIns="144000" tIns="144000"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391613" y="3429142"/>
            <a:ext cx="2144982" cy="1571045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572238" y="1785895"/>
            <a:ext cx="4394991" cy="3214292"/>
          </a:xfrm>
          <a:noFill/>
        </p:spPr>
        <p:txBody>
          <a:bodyPr lIns="70710" tIns="70710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603288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logo - grey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upLogo2010_w_OvaWord1000mm_CompoundTransparent_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13" y="2434525"/>
            <a:ext cx="907575" cy="2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490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up logo -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491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log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upLogo2010_k_OvaWord1000mm_CompoundTransparent_100kGreyscale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28" y="2434525"/>
            <a:ext cx="907200" cy="2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2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7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Title slide 5 - 50/50 grey righ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4571225" cy="5143500"/>
          </a:xfrm>
          <a:solidFill>
            <a:schemeClr val="bg1">
              <a:lumMod val="95000"/>
            </a:schemeClr>
          </a:solidFill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06889" y="2357445"/>
            <a:ext cx="4360341" cy="1000161"/>
          </a:xfrm>
        </p:spPr>
        <p:txBody>
          <a:bodyPr lIns="72000" anchor="t">
            <a:noAutofit/>
          </a:bodyPr>
          <a:lstStyle>
            <a:lvl1pPr algn="l">
              <a:defRPr sz="14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606889" y="1785894"/>
            <a:ext cx="4360341" cy="433454"/>
          </a:xfrm>
        </p:spPr>
        <p:txBody>
          <a:bodyPr lIns="72000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rupLogo2010_w_OvaWord1000mm_CompoundTransparent_3May2012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75" y="4792850"/>
            <a:ext cx="684000" cy="2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48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le slide 6 - 50/50 grey left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775" y="1"/>
            <a:ext cx="4571225" cy="5143500"/>
          </a:xfrm>
          <a:solidFill>
            <a:schemeClr val="bg1">
              <a:lumMod val="95000"/>
            </a:schemeClr>
          </a:solidFill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75220" y="1785894"/>
            <a:ext cx="4360340" cy="442451"/>
          </a:xfrm>
        </p:spPr>
        <p:txBody>
          <a:bodyPr lIns="144000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20" y="3425004"/>
            <a:ext cx="4360340" cy="1000087"/>
          </a:xfrm>
        </p:spPr>
        <p:txBody>
          <a:bodyPr lIns="144000" anchor="t">
            <a:noAutofit/>
          </a:bodyPr>
          <a:lstStyle>
            <a:lvl1pPr algn="l">
              <a:defRPr sz="14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12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Title slide 6 - 50/50 grey lef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775" y="1"/>
            <a:ext cx="4571225" cy="5143500"/>
          </a:xfrm>
          <a:solidFill>
            <a:schemeClr val="bg1">
              <a:lumMod val="95000"/>
            </a:schemeClr>
          </a:solidFill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95" y="1"/>
            <a:ext cx="4572180" cy="587297"/>
          </a:xfrm>
        </p:spPr>
        <p:txBody>
          <a:bodyPr lIns="324000" tIns="180000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5" y="609638"/>
            <a:ext cx="4572180" cy="892175"/>
          </a:xfrm>
        </p:spPr>
        <p:txBody>
          <a:bodyPr lIns="324000" rIns="540000"/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3106737"/>
            <a:ext cx="4572775" cy="2036763"/>
          </a:xfrm>
        </p:spPr>
        <p:txBody>
          <a:bodyPr lIns="324000" rIns="540000" bIns="324000" anchor="b" anchorCtr="0"/>
          <a:lstStyle>
            <a:lvl1pPr marL="177731" indent="-177731">
              <a:buFont typeface="Times New Roman" panose="02020603050405020304" pitchFamily="18" charset="0"/>
              <a:buChar char="−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53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 Title slide 6 - 50/50 grey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775" y="1"/>
            <a:ext cx="4571225" cy="5143500"/>
          </a:xfrm>
          <a:solidFill>
            <a:schemeClr val="bg1">
              <a:lumMod val="95000"/>
            </a:schemeClr>
          </a:solidFill>
        </p:spPr>
        <p:txBody>
          <a:bodyPr lIns="176774" tIns="141419" anchor="t"/>
          <a:lstStyle>
            <a:lvl1pPr marL="0" indent="0" algn="l"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95" y="1"/>
            <a:ext cx="4572180" cy="587297"/>
          </a:xfrm>
        </p:spPr>
        <p:txBody>
          <a:bodyPr lIns="324000" tIns="180000" anchor="t"/>
          <a:lstStyle>
            <a:lvl1pPr marL="0" indent="0">
              <a:buFont typeface="Arial" pitchFamily="34" charset="0"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49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5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4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3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2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5" y="609638"/>
            <a:ext cx="4572180" cy="892175"/>
          </a:xfrm>
        </p:spPr>
        <p:txBody>
          <a:bodyPr lIns="324000" rIns="540000"/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3106737"/>
            <a:ext cx="4572775" cy="2036763"/>
          </a:xfrm>
        </p:spPr>
        <p:txBody>
          <a:bodyPr lIns="324000" rIns="540000" bIns="324000" anchor="b" anchorCtr="0"/>
          <a:lstStyle>
            <a:lvl1pPr marL="177731" indent="-177731">
              <a:buFont typeface="Times New Roman" panose="02020603050405020304" pitchFamily="18" charset="0"/>
              <a:buChar char="−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CD586-999B-47AE-81E2-DFD058BE4597}"/>
              </a:ext>
            </a:extLst>
          </p:cNvPr>
          <p:cNvSpPr/>
          <p:nvPr userDrawn="1"/>
        </p:nvSpPr>
        <p:spPr>
          <a:xfrm>
            <a:off x="0" y="4743451"/>
            <a:ext cx="91440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rupLogo2010_k_OvaWord1000mm_CompoundTransparent_100kGreyscale3May2012.wmf">
            <a:extLst>
              <a:ext uri="{FF2B5EF4-FFF2-40B4-BE49-F238E27FC236}">
                <a16:creationId xmlns:a16="http://schemas.microsoft.com/office/drawing/2014/main" id="{60E51426-394E-4237-B4CB-1CA7BD693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33" y="4778875"/>
            <a:ext cx="1119049" cy="3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CBA9FF-4804-427D-850B-9484BBB18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568"/>
          <a:stretch/>
        </p:blipFill>
        <p:spPr>
          <a:xfrm>
            <a:off x="6880350" y="4778395"/>
            <a:ext cx="861322" cy="339361"/>
          </a:xfrm>
          <a:prstGeom prst="rect">
            <a:avLst/>
          </a:prstGeom>
        </p:spPr>
      </p:pic>
      <p:pic>
        <p:nvPicPr>
          <p:cNvPr id="1032" name="Picture 8" descr="Image result for eauc logo">
            <a:extLst>
              <a:ext uri="{FF2B5EF4-FFF2-40B4-BE49-F238E27FC236}">
                <a16:creationId xmlns:a16="http://schemas.microsoft.com/office/drawing/2014/main" id="{BAFC29ED-B293-4A60-B52B-AEB142781B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19" y="4778394"/>
            <a:ext cx="811870" cy="3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2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20" y="143313"/>
            <a:ext cx="8198588" cy="857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20" y="1200153"/>
            <a:ext cx="8198588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53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35" r:id="rId2"/>
    <p:sldLayoutId id="2147483677" r:id="rId3"/>
    <p:sldLayoutId id="2147483674" r:id="rId4"/>
    <p:sldLayoutId id="2147483734" r:id="rId5"/>
    <p:sldLayoutId id="2147483847" r:id="rId6"/>
    <p:sldLayoutId id="2147483679" r:id="rId7"/>
    <p:sldLayoutId id="2147483846" r:id="rId8"/>
    <p:sldLayoutId id="2147483851" r:id="rId9"/>
    <p:sldLayoutId id="2147483848" r:id="rId10"/>
    <p:sldLayoutId id="2147483733" r:id="rId11"/>
    <p:sldLayoutId id="2147483826" r:id="rId12"/>
    <p:sldLayoutId id="2147483845" r:id="rId13"/>
    <p:sldLayoutId id="2147483703" r:id="rId14"/>
    <p:sldLayoutId id="2147483844" r:id="rId15"/>
    <p:sldLayoutId id="2147483680" r:id="rId16"/>
    <p:sldLayoutId id="2147483823" r:id="rId17"/>
    <p:sldLayoutId id="2147483712" r:id="rId18"/>
    <p:sldLayoutId id="2147483841" r:id="rId19"/>
    <p:sldLayoutId id="2147483681" r:id="rId20"/>
    <p:sldLayoutId id="2147483842" r:id="rId21"/>
    <p:sldLayoutId id="2147483813" r:id="rId22"/>
    <p:sldLayoutId id="2147483843" r:id="rId23"/>
    <p:sldLayoutId id="2147483697" r:id="rId24"/>
    <p:sldLayoutId id="2147483809" r:id="rId25"/>
    <p:sldLayoutId id="2147483728" r:id="rId26"/>
    <p:sldLayoutId id="2147483821" r:id="rId27"/>
    <p:sldLayoutId id="2147483682" r:id="rId28"/>
    <p:sldLayoutId id="2147483834" r:id="rId29"/>
    <p:sldLayoutId id="2147483840" r:id="rId30"/>
    <p:sldLayoutId id="2147483711" r:id="rId31"/>
    <p:sldLayoutId id="2147483684" r:id="rId32"/>
    <p:sldLayoutId id="2147483688" r:id="rId33"/>
    <p:sldLayoutId id="2147483694" r:id="rId34"/>
    <p:sldLayoutId id="2147483695" r:id="rId35"/>
    <p:sldLayoutId id="2147483687" r:id="rId36"/>
    <p:sldLayoutId id="2147483689" r:id="rId37"/>
    <p:sldLayoutId id="2147483692" r:id="rId38"/>
    <p:sldLayoutId id="2147483819" r:id="rId39"/>
    <p:sldLayoutId id="2147483691" r:id="rId40"/>
    <p:sldLayoutId id="2147483839" r:id="rId41"/>
    <p:sldLayoutId id="2147483724" r:id="rId42"/>
    <p:sldLayoutId id="2147483704" r:id="rId43"/>
    <p:sldLayoutId id="2147483685" r:id="rId44"/>
    <p:sldLayoutId id="2147483812" r:id="rId45"/>
    <p:sldLayoutId id="2147483701" r:id="rId46"/>
    <p:sldLayoutId id="2147483849" r:id="rId47"/>
    <p:sldLayoutId id="2147483838" r:id="rId48"/>
    <p:sldLayoutId id="2147483737" r:id="rId49"/>
    <p:sldLayoutId id="2147483702" r:id="rId50"/>
    <p:sldLayoutId id="2147483726" r:id="rId51"/>
    <p:sldLayoutId id="2147483837" r:id="rId52"/>
    <p:sldLayoutId id="2147483835" r:id="rId53"/>
    <p:sldLayoutId id="2147483825" r:id="rId54"/>
    <p:sldLayoutId id="2147483836" r:id="rId55"/>
    <p:sldLayoutId id="2147483811" r:id="rId56"/>
    <p:sldLayoutId id="2147483850" r:id="rId57"/>
  </p:sldLayoutIdLst>
  <p:txStyles>
    <p:titleStyle>
      <a:lvl1pPr marL="0" indent="0" algn="l" defTabSz="898010" rtl="0" eaLnBrk="1" latinLnBrk="0" hangingPunct="1">
        <a:lnSpc>
          <a:spcPct val="85000"/>
        </a:lnSpc>
        <a:spcBef>
          <a:spcPts val="196"/>
        </a:spcBef>
        <a:buNone/>
        <a:defRPr sz="39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7731" indent="-177731" algn="l" defTabSz="898010" rtl="0" eaLnBrk="1" latinLnBrk="0" hangingPunct="1">
        <a:lnSpc>
          <a:spcPct val="85000"/>
        </a:lnSpc>
        <a:spcBef>
          <a:spcPts val="196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355462" indent="-177731" algn="l" defTabSz="898010" rtl="0" eaLnBrk="1" latinLnBrk="0" hangingPunct="1">
        <a:lnSpc>
          <a:spcPct val="85000"/>
        </a:lnSpc>
        <a:spcBef>
          <a:spcPts val="196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533193" indent="-177731" algn="l" defTabSz="898010" rtl="0" eaLnBrk="1" latinLnBrk="0" hangingPunct="1">
        <a:lnSpc>
          <a:spcPct val="85000"/>
        </a:lnSpc>
        <a:spcBef>
          <a:spcPts val="196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01570" indent="-177731" algn="l" defTabSz="898010" rtl="0" eaLnBrk="1" latinLnBrk="0" hangingPunct="1">
        <a:lnSpc>
          <a:spcPct val="85000"/>
        </a:lnSpc>
        <a:spcBef>
          <a:spcPts val="196"/>
        </a:spcBef>
        <a:buFont typeface="Arial" pitchFamily="34" charset="0"/>
        <a:buChar char="•"/>
        <a:tabLst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879301" indent="-177731" algn="l" defTabSz="898010" rtl="0" eaLnBrk="1" latinLnBrk="0" hangingPunct="1">
        <a:lnSpc>
          <a:spcPct val="85000"/>
        </a:lnSpc>
        <a:spcBef>
          <a:spcPts val="196"/>
        </a:spcBef>
        <a:buFont typeface="Arial" pitchFamily="34" charset="0"/>
        <a:buChar char="•"/>
        <a:tabLst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469526" indent="-224503" algn="l" defTabSz="8980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8531" indent="-224503" algn="l" defTabSz="8980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536" indent="-224503" algn="l" defTabSz="8980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6541" indent="-224503" algn="l" defTabSz="8980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005" algn="l" defTabSz="898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010" algn="l" defTabSz="898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015" algn="l" defTabSz="898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019" algn="l" defTabSz="898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24" algn="l" defTabSz="898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4029" algn="l" defTabSz="898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034" algn="l" defTabSz="898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2038" algn="l" defTabSz="898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4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5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4"/>
          <a:stretch/>
        </p:blipFill>
        <p:spPr>
          <a:xfrm>
            <a:off x="6819900" y="1772840"/>
            <a:ext cx="2149475" cy="158376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 b="8444"/>
          <a:stretch/>
        </p:blipFill>
        <p:spPr>
          <a:xfrm>
            <a:off x="2402201" y="1772840"/>
            <a:ext cx="2141806" cy="15668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03"/>
          <a:stretch/>
        </p:blipFill>
        <p:spPr>
          <a:xfrm>
            <a:off x="2398242" y="143056"/>
            <a:ext cx="2139948" cy="15679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6"/>
          <a:stretch/>
        </p:blipFill>
        <p:spPr>
          <a:xfrm>
            <a:off x="2401334" y="3400425"/>
            <a:ext cx="4353959" cy="158376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" r="7506"/>
          <a:stretch/>
        </p:blipFill>
        <p:spPr>
          <a:xfrm>
            <a:off x="6819900" y="142969"/>
            <a:ext cx="2145506" cy="15680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0"/>
          <a:stretch/>
        </p:blipFill>
        <p:spPr>
          <a:xfrm>
            <a:off x="4608613" y="142970"/>
            <a:ext cx="2146681" cy="15691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/>
          <a:stretch/>
        </p:blipFill>
        <p:spPr>
          <a:xfrm>
            <a:off x="184149" y="1772840"/>
            <a:ext cx="2146757" cy="15730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" r="5812" b="-182"/>
          <a:stretch/>
        </p:blipFill>
        <p:spPr>
          <a:xfrm>
            <a:off x="179514" y="142969"/>
            <a:ext cx="2154976" cy="15680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3" r="9492" b="17717"/>
          <a:stretch/>
        </p:blipFill>
        <p:spPr>
          <a:xfrm>
            <a:off x="4613652" y="1772840"/>
            <a:ext cx="2143634" cy="15730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36" y="3418123"/>
            <a:ext cx="2143678" cy="15666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2" r="4786"/>
          <a:stretch/>
        </p:blipFill>
        <p:spPr>
          <a:xfrm>
            <a:off x="179388" y="3400425"/>
            <a:ext cx="2151519" cy="158376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674024" y="775037"/>
            <a:ext cx="3783926" cy="3783926"/>
          </a:xfrm>
          <a:prstGeom prst="ellipse">
            <a:avLst/>
          </a:prstGeom>
          <a:gradFill>
            <a:gsLst>
              <a:gs pos="0">
                <a:schemeClr val="accent3">
                  <a:alpha val="8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idx="10"/>
          </p:nvPr>
        </p:nvSpPr>
        <p:spPr>
          <a:xfrm>
            <a:off x="2376681" y="1793686"/>
            <a:ext cx="4378612" cy="2120061"/>
          </a:xfrm>
        </p:spPr>
        <p:txBody>
          <a:bodyPr lIns="0" anchor="t" anchorCtr="0"/>
          <a:lstStyle/>
          <a:p>
            <a:pPr algn="ctr">
              <a:lnSpc>
                <a:spcPts val="4700"/>
              </a:lnSpc>
              <a:spcBef>
                <a:spcPts val="0"/>
              </a:spcBef>
            </a:pPr>
            <a:r>
              <a:rPr lang="en-GB" sz="4400" spc="-50" dirty="0">
                <a:latin typeface="Arial" panose="020B0604020202020204" pitchFamily="34" charset="0"/>
                <a:cs typeface="Arial" panose="020B0604020202020204" pitchFamily="34" charset="0"/>
              </a:rPr>
              <a:t>Sustainability Leadership Scorecard</a:t>
            </a:r>
          </a:p>
        </p:txBody>
      </p:sp>
      <p:sp>
        <p:nvSpPr>
          <p:cNvPr id="19" name="Title 8"/>
          <p:cNvSpPr txBox="1">
            <a:spLocks/>
          </p:cNvSpPr>
          <p:nvPr/>
        </p:nvSpPr>
        <p:spPr>
          <a:xfrm>
            <a:off x="3178074" y="3737168"/>
            <a:ext cx="2775827" cy="62118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GB" sz="1400" dirty="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Andy Sheppard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Arup</a:t>
            </a:r>
          </a:p>
        </p:txBody>
      </p:sp>
    </p:spTree>
    <p:extLst>
      <p:ext uri="{BB962C8B-B14F-4D97-AF65-F5344CB8AC3E}">
        <p14:creationId xmlns:p14="http://schemas.microsoft.com/office/powerpoint/2010/main" val="84526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C614085-56CB-4BD9-AB88-60AA42FF22A5}"/>
              </a:ext>
            </a:extLst>
          </p:cNvPr>
          <p:cNvSpPr/>
          <p:nvPr/>
        </p:nvSpPr>
        <p:spPr>
          <a:xfrm>
            <a:off x="4608513" y="-1"/>
            <a:ext cx="4535487" cy="475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Scoring</a:t>
            </a:r>
          </a:p>
          <a:p>
            <a:r>
              <a:rPr lang="en-GB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itle 8">
            <a:extLst>
              <a:ext uri="{FF2B5EF4-FFF2-40B4-BE49-F238E27FC236}">
                <a16:creationId xmlns:a16="http://schemas.microsoft.com/office/drawing/2014/main" id="{705C2D57-6502-44AE-BAA9-27E0F33B3639}"/>
              </a:ext>
            </a:extLst>
          </p:cNvPr>
          <p:cNvSpPr txBox="1">
            <a:spLocks/>
          </p:cNvSpPr>
          <p:nvPr/>
        </p:nvSpPr>
        <p:spPr>
          <a:xfrm>
            <a:off x="-1" y="1249583"/>
            <a:ext cx="4152901" cy="2858777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percentage achieved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weighting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answers counted as zeros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overall &amp; Priority Area level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only to you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039C8D-85D5-40C3-B837-D98ED2205CF0}"/>
              </a:ext>
            </a:extLst>
          </p:cNvPr>
          <p:cNvGraphicFramePr/>
          <p:nvPr/>
        </p:nvGraphicFramePr>
        <p:xfrm>
          <a:off x="5274802" y="539750"/>
          <a:ext cx="32041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12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5282360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Tool mapping – Green Scorecard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740689E-8241-4BB6-BA29-E3E915E67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62171"/>
              </p:ext>
            </p:extLst>
          </p:nvPr>
        </p:nvGraphicFramePr>
        <p:xfrm>
          <a:off x="628926" y="778374"/>
          <a:ext cx="7940741" cy="3900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35">
                  <a:extLst>
                    <a:ext uri="{9D8B030D-6E8A-4147-A177-3AD203B41FA5}">
                      <a16:colId xmlns:a16="http://schemas.microsoft.com/office/drawing/2014/main" val="3290159940"/>
                    </a:ext>
                  </a:extLst>
                </a:gridCol>
                <a:gridCol w="1582503">
                  <a:extLst>
                    <a:ext uri="{9D8B030D-6E8A-4147-A177-3AD203B41FA5}">
                      <a16:colId xmlns:a16="http://schemas.microsoft.com/office/drawing/2014/main" val="1285175712"/>
                    </a:ext>
                  </a:extLst>
                </a:gridCol>
                <a:gridCol w="875929">
                  <a:extLst>
                    <a:ext uri="{9D8B030D-6E8A-4147-A177-3AD203B41FA5}">
                      <a16:colId xmlns:a16="http://schemas.microsoft.com/office/drawing/2014/main" val="3318748622"/>
                    </a:ext>
                  </a:extLst>
                </a:gridCol>
                <a:gridCol w="875929">
                  <a:extLst>
                    <a:ext uri="{9D8B030D-6E8A-4147-A177-3AD203B41FA5}">
                      <a16:colId xmlns:a16="http://schemas.microsoft.com/office/drawing/2014/main" val="1745869195"/>
                    </a:ext>
                  </a:extLst>
                </a:gridCol>
                <a:gridCol w="875929">
                  <a:extLst>
                    <a:ext uri="{9D8B030D-6E8A-4147-A177-3AD203B41FA5}">
                      <a16:colId xmlns:a16="http://schemas.microsoft.com/office/drawing/2014/main" val="2424920890"/>
                    </a:ext>
                  </a:extLst>
                </a:gridCol>
                <a:gridCol w="875929">
                  <a:extLst>
                    <a:ext uri="{9D8B030D-6E8A-4147-A177-3AD203B41FA5}">
                      <a16:colId xmlns:a16="http://schemas.microsoft.com/office/drawing/2014/main" val="2077786910"/>
                    </a:ext>
                  </a:extLst>
                </a:gridCol>
                <a:gridCol w="875929">
                  <a:extLst>
                    <a:ext uri="{9D8B030D-6E8A-4147-A177-3AD203B41FA5}">
                      <a16:colId xmlns:a16="http://schemas.microsoft.com/office/drawing/2014/main" val="3494316588"/>
                    </a:ext>
                  </a:extLst>
                </a:gridCol>
                <a:gridCol w="875929">
                  <a:extLst>
                    <a:ext uri="{9D8B030D-6E8A-4147-A177-3AD203B41FA5}">
                      <a16:colId xmlns:a16="http://schemas.microsoft.com/office/drawing/2014/main" val="3865084924"/>
                    </a:ext>
                  </a:extLst>
                </a:gridCol>
                <a:gridCol w="875929">
                  <a:extLst>
                    <a:ext uri="{9D8B030D-6E8A-4147-A177-3AD203B41FA5}">
                      <a16:colId xmlns:a16="http://schemas.microsoft.com/office/drawing/2014/main" val="2437104013"/>
                    </a:ext>
                  </a:extLst>
                </a:gridCol>
              </a:tblGrid>
              <a:tr h="197776">
                <a:tc gridSpan="2">
                  <a:txBody>
                    <a:bodyPr/>
                    <a:lstStyle/>
                    <a:p>
                      <a:pPr algn="ctr" fontAlgn="ctr"/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Frameworks</a:t>
                      </a: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/>
                </a:tc>
                <a:extLst>
                  <a:ext uri="{0D108BD9-81ED-4DB2-BD59-A6C34878D82A}">
                    <a16:rowId xmlns:a16="http://schemas.microsoft.com/office/drawing/2014/main" val="573029558"/>
                  </a:ext>
                </a:extLst>
              </a:tr>
              <a:tr h="487627">
                <a:tc gridSpan="2">
                  <a:txBody>
                    <a:bodyPr/>
                    <a:lstStyle/>
                    <a:p>
                      <a:pPr algn="ctr" fontAlgn="ctr"/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Efficiency &amp; Waste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Construction, Renovation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 &amp;  Transport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 Adaptation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746576"/>
                  </a:ext>
                </a:extLst>
              </a:tr>
              <a:tr h="39035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and Strategy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Ws7, M1, M2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A6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E10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66517"/>
                  </a:ext>
                </a:extLst>
              </a:tr>
              <a:tr h="3903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 Engagement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847099"/>
                  </a:ext>
                </a:extLst>
              </a:tr>
              <a:tr h="3903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Planning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Ws8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M3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A1, A2, A4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E7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929786"/>
                  </a:ext>
                </a:extLst>
              </a:tr>
              <a:tr h="3903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E7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60516"/>
                  </a:ext>
                </a:extLst>
              </a:tr>
              <a:tr h="3903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313790"/>
                  </a:ext>
                </a:extLst>
              </a:tr>
              <a:tr h="3903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and Support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26354"/>
                  </a:ext>
                </a:extLst>
              </a:tr>
              <a:tr h="443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and performance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Ws1, Ws2, Ws3, Ws4, Ws5, Ws6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B2, B3, B4, B6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Wt1, Wt2, Wt3, Wt4, Wt5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T3, T4, T5, T6, T7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A3, A5, B1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E1, E2, E3, E4, E5, E6, E7, E8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7861"/>
                  </a:ext>
                </a:extLst>
              </a:tr>
              <a:tr h="3903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to the Curriculum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9" marR="5179" marT="51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51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54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C614085-56CB-4BD9-AB88-60AA42FF22A5}"/>
              </a:ext>
            </a:extLst>
          </p:cNvPr>
          <p:cNvSpPr/>
          <p:nvPr/>
        </p:nvSpPr>
        <p:spPr>
          <a:xfrm>
            <a:off x="4608513" y="-1"/>
            <a:ext cx="4535487" cy="475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Tool mapping – others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itle 8">
            <a:extLst>
              <a:ext uri="{FF2B5EF4-FFF2-40B4-BE49-F238E27FC236}">
                <a16:creationId xmlns:a16="http://schemas.microsoft.com/office/drawing/2014/main" id="{705C2D57-6502-44AE-BAA9-27E0F33B3639}"/>
              </a:ext>
            </a:extLst>
          </p:cNvPr>
          <p:cNvSpPr txBox="1">
            <a:spLocks/>
          </p:cNvSpPr>
          <p:nvPr/>
        </p:nvSpPr>
        <p:spPr>
          <a:xfrm>
            <a:off x="-1" y="1249583"/>
            <a:ext cx="4152901" cy="2858777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 Green Impact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EcoCampus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Framework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 Responsible Futures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BREEAM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ISO14001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ISO50001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ISO26001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for Life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4D6C57-3E46-4933-90A0-D40B4E64D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27461"/>
              </p:ext>
            </p:extLst>
          </p:nvPr>
        </p:nvGraphicFramePr>
        <p:xfrm>
          <a:off x="4676319" y="692539"/>
          <a:ext cx="4399866" cy="3246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938">
                  <a:extLst>
                    <a:ext uri="{9D8B030D-6E8A-4147-A177-3AD203B41FA5}">
                      <a16:colId xmlns:a16="http://schemas.microsoft.com/office/drawing/2014/main" val="1058703020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985699486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53252862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2542107367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1304460887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3988205062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1615451514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136596932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3558202584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3896836237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2515563429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1350320647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3167307408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1610486284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2069380250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202353431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3417994110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3736903887"/>
                    </a:ext>
                  </a:extLst>
                </a:gridCol>
                <a:gridCol w="196496">
                  <a:extLst>
                    <a:ext uri="{9D8B030D-6E8A-4147-A177-3AD203B41FA5}">
                      <a16:colId xmlns:a16="http://schemas.microsoft.com/office/drawing/2014/main" val="427276278"/>
                    </a:ext>
                  </a:extLst>
                </a:gridCol>
              </a:tblGrid>
              <a:tr h="2533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Teaching and Research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and Governance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Estates and Operation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Partnerships and Engagement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999434"/>
                  </a:ext>
                </a:extLst>
              </a:tr>
              <a:tr h="344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and Strategy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839591"/>
                  </a:ext>
                </a:extLst>
              </a:tr>
              <a:tr h="344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 Engagement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6406"/>
                  </a:ext>
                </a:extLst>
              </a:tr>
              <a:tr h="344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Planning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63204"/>
                  </a:ext>
                </a:extLst>
              </a:tr>
              <a:tr h="344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03975"/>
                  </a:ext>
                </a:extLst>
              </a:tr>
              <a:tr h="344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25753"/>
                  </a:ext>
                </a:extLst>
              </a:tr>
              <a:tr h="344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and Support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90110"/>
                  </a:ext>
                </a:extLst>
              </a:tr>
              <a:tr h="344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Implementation, performance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18272"/>
                  </a:ext>
                </a:extLst>
              </a:tr>
              <a:tr h="344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to the Curriculum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7032" marR="270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3930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4626539-3AF4-4B4B-A89D-2F0AA991A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546" y="2976781"/>
            <a:ext cx="2094942" cy="1486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9DD77-7AD3-477C-9D2E-BE4837E7D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545" y="2976780"/>
            <a:ext cx="1783451" cy="16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C614085-56CB-4BD9-AB88-60AA42FF22A5}"/>
              </a:ext>
            </a:extLst>
          </p:cNvPr>
          <p:cNvSpPr/>
          <p:nvPr/>
        </p:nvSpPr>
        <p:spPr>
          <a:xfrm>
            <a:off x="4608513" y="-1"/>
            <a:ext cx="4535487" cy="475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Output mapping – UN SDGs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itle 8">
            <a:extLst>
              <a:ext uri="{FF2B5EF4-FFF2-40B4-BE49-F238E27FC236}">
                <a16:creationId xmlns:a16="http://schemas.microsoft.com/office/drawing/2014/main" id="{705C2D57-6502-44AE-BAA9-27E0F33B3639}"/>
              </a:ext>
            </a:extLst>
          </p:cNvPr>
          <p:cNvSpPr txBox="1">
            <a:spLocks/>
          </p:cNvSpPr>
          <p:nvPr/>
        </p:nvSpPr>
        <p:spPr>
          <a:xfrm>
            <a:off x="-1" y="1249583"/>
            <a:ext cx="4443212" cy="2858777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Seminal framework of the time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Frameworks aligned with 3 Goals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impact – alignment of issues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impact – alignment of effort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Image result for un sdgs">
            <a:extLst>
              <a:ext uri="{FF2B5EF4-FFF2-40B4-BE49-F238E27FC236}">
                <a16:creationId xmlns:a16="http://schemas.microsoft.com/office/drawing/2014/main" id="{BF503A1A-3DF0-4004-9CB7-95A9134B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05" y="1262901"/>
            <a:ext cx="4423702" cy="27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4D3731-0308-46F3-84D5-657AB829D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2797"/>
            <a:ext cx="4608512" cy="14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Website:</a:t>
            </a:r>
          </a:p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Dashboard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5258B-4D31-4051-B4D6-E69B9542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08" y="156693"/>
            <a:ext cx="7289665" cy="44041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FB4234-5230-4C0D-A0BA-A74B7B4F0703}"/>
              </a:ext>
            </a:extLst>
          </p:cNvPr>
          <p:cNvSpPr/>
          <p:nvPr/>
        </p:nvSpPr>
        <p:spPr>
          <a:xfrm>
            <a:off x="7772400" y="521594"/>
            <a:ext cx="444321" cy="148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804540-FF91-48D8-BE08-271276944E33}"/>
              </a:ext>
            </a:extLst>
          </p:cNvPr>
          <p:cNvSpPr/>
          <p:nvPr/>
        </p:nvSpPr>
        <p:spPr>
          <a:xfrm>
            <a:off x="1732208" y="953036"/>
            <a:ext cx="882203" cy="13329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E099BF-06D7-4432-B043-2EC1E8E3E113}"/>
              </a:ext>
            </a:extLst>
          </p:cNvPr>
          <p:cNvSpPr/>
          <p:nvPr/>
        </p:nvSpPr>
        <p:spPr>
          <a:xfrm>
            <a:off x="4250028" y="1468191"/>
            <a:ext cx="3065172" cy="30651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80623782-4C80-49C2-A215-C7686325B752}"/>
              </a:ext>
            </a:extLst>
          </p:cNvPr>
          <p:cNvSpPr/>
          <p:nvPr/>
        </p:nvSpPr>
        <p:spPr>
          <a:xfrm>
            <a:off x="4250028" y="1468191"/>
            <a:ext cx="3065172" cy="3065172"/>
          </a:xfrm>
          <a:prstGeom prst="pie">
            <a:avLst>
              <a:gd name="adj1" fmla="val 12585571"/>
              <a:gd name="adj2" fmla="val 1620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4F417-E961-4560-97C2-5DFD3B76E8DD}"/>
              </a:ext>
            </a:extLst>
          </p:cNvPr>
          <p:cNvSpPr/>
          <p:nvPr/>
        </p:nvSpPr>
        <p:spPr>
          <a:xfrm>
            <a:off x="2865549" y="1190625"/>
            <a:ext cx="2981459" cy="2002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64699D-67A5-4497-9F39-621EDA704870}"/>
              </a:ext>
            </a:extLst>
          </p:cNvPr>
          <p:cNvSpPr/>
          <p:nvPr/>
        </p:nvSpPr>
        <p:spPr>
          <a:xfrm>
            <a:off x="7656490" y="734095"/>
            <a:ext cx="1255690" cy="2189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6A16EE-4453-4754-AFDE-94D478BE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08" y="156694"/>
            <a:ext cx="7289665" cy="44041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Website:</a:t>
            </a:r>
          </a:p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Dashboard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B4234-5230-4C0D-A0BA-A74B7B4F0703}"/>
              </a:ext>
            </a:extLst>
          </p:cNvPr>
          <p:cNvSpPr/>
          <p:nvPr/>
        </p:nvSpPr>
        <p:spPr>
          <a:xfrm>
            <a:off x="5254581" y="1477177"/>
            <a:ext cx="1249250" cy="11372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874DF2-A3AC-4D9F-9EFE-9583D24D3B0C}"/>
              </a:ext>
            </a:extLst>
          </p:cNvPr>
          <p:cNvSpPr/>
          <p:nvPr/>
        </p:nvSpPr>
        <p:spPr>
          <a:xfrm>
            <a:off x="7276562" y="1097250"/>
            <a:ext cx="486289" cy="3799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002D93-D6B8-4FBE-A9C1-764896AFD6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76DFF"/>
              </a:clrFrom>
              <a:clrTo>
                <a:srgbClr val="C76D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45853" y="1248579"/>
            <a:ext cx="338782" cy="3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534A0-6933-4B38-AF36-815071FB0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09" y="156693"/>
            <a:ext cx="7289666" cy="44041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Website:</a:t>
            </a:r>
          </a:p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Tools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B4234-5230-4C0D-A0BA-A74B7B4F0703}"/>
              </a:ext>
            </a:extLst>
          </p:cNvPr>
          <p:cNvSpPr/>
          <p:nvPr/>
        </p:nvSpPr>
        <p:spPr>
          <a:xfrm>
            <a:off x="3333095" y="1322651"/>
            <a:ext cx="837622" cy="5390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7E3D1-3496-45C0-B9EA-5DC6D6AD3A60}"/>
              </a:ext>
            </a:extLst>
          </p:cNvPr>
          <p:cNvSpPr/>
          <p:nvPr/>
        </p:nvSpPr>
        <p:spPr>
          <a:xfrm>
            <a:off x="5298142" y="724015"/>
            <a:ext cx="1569726" cy="16310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158714-30A0-42D3-95C2-D03A455AACED}"/>
              </a:ext>
            </a:extLst>
          </p:cNvPr>
          <p:cNvSpPr/>
          <p:nvPr/>
        </p:nvSpPr>
        <p:spPr>
          <a:xfrm>
            <a:off x="4474249" y="1177927"/>
            <a:ext cx="188258" cy="14139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142C3E-B2A5-474F-A9A8-CDB3887A420A}"/>
              </a:ext>
            </a:extLst>
          </p:cNvPr>
          <p:cNvSpPr/>
          <p:nvPr/>
        </p:nvSpPr>
        <p:spPr>
          <a:xfrm>
            <a:off x="2704654" y="2618208"/>
            <a:ext cx="188258" cy="1381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F6168-A01E-42D7-B58A-4DBCDF31B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10" y="156693"/>
            <a:ext cx="7289666" cy="44041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Website:</a:t>
            </a:r>
          </a:p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Scoring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B4234-5230-4C0D-A0BA-A74B7B4F0703}"/>
              </a:ext>
            </a:extLst>
          </p:cNvPr>
          <p:cNvSpPr/>
          <p:nvPr/>
        </p:nvSpPr>
        <p:spPr>
          <a:xfrm>
            <a:off x="2663394" y="757853"/>
            <a:ext cx="1631710" cy="9872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DFD20B-9BA1-43FF-9EF0-A51F55329DD3}"/>
              </a:ext>
            </a:extLst>
          </p:cNvPr>
          <p:cNvSpPr/>
          <p:nvPr/>
        </p:nvSpPr>
        <p:spPr>
          <a:xfrm>
            <a:off x="5541822" y="2129453"/>
            <a:ext cx="227913" cy="6845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089BDD-F89A-409E-8B33-AACDB7B1C2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76DFF"/>
              </a:clrFrom>
              <a:clrTo>
                <a:srgbClr val="C76D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62195" y="2358779"/>
            <a:ext cx="338782" cy="3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3DCBD-742D-4DEB-B391-CFAD8CA9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11" y="156693"/>
            <a:ext cx="7289666" cy="44041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Website:</a:t>
            </a:r>
          </a:p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Scoring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B4234-5230-4C0D-A0BA-A74B7B4F0703}"/>
              </a:ext>
            </a:extLst>
          </p:cNvPr>
          <p:cNvSpPr/>
          <p:nvPr/>
        </p:nvSpPr>
        <p:spPr>
          <a:xfrm>
            <a:off x="2663393" y="714777"/>
            <a:ext cx="6255227" cy="412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3FCDE-D984-4D5D-A926-B74DA49CD27D}"/>
              </a:ext>
            </a:extLst>
          </p:cNvPr>
          <p:cNvSpPr/>
          <p:nvPr/>
        </p:nvSpPr>
        <p:spPr>
          <a:xfrm>
            <a:off x="7939825" y="1190623"/>
            <a:ext cx="933719" cy="494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54DC3D-3781-4724-A48A-7B914000CD8A}"/>
              </a:ext>
            </a:extLst>
          </p:cNvPr>
          <p:cNvSpPr/>
          <p:nvPr/>
        </p:nvSpPr>
        <p:spPr>
          <a:xfrm>
            <a:off x="2756078" y="2305317"/>
            <a:ext cx="1964029" cy="1204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8D457F-9E18-41ED-89EF-42E81D91C242}"/>
              </a:ext>
            </a:extLst>
          </p:cNvPr>
          <p:cNvSpPr/>
          <p:nvPr/>
        </p:nvSpPr>
        <p:spPr>
          <a:xfrm>
            <a:off x="5106472" y="2228918"/>
            <a:ext cx="2305320" cy="16798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46049-C3D0-47E1-B75F-347314CC65BD}"/>
              </a:ext>
            </a:extLst>
          </p:cNvPr>
          <p:cNvSpPr/>
          <p:nvPr/>
        </p:nvSpPr>
        <p:spPr>
          <a:xfrm>
            <a:off x="7463306" y="3509492"/>
            <a:ext cx="1341933" cy="3992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F77BD1-C00D-4918-BB51-6DC77743C375}"/>
              </a:ext>
            </a:extLst>
          </p:cNvPr>
          <p:cNvSpPr/>
          <p:nvPr/>
        </p:nvSpPr>
        <p:spPr>
          <a:xfrm>
            <a:off x="2663394" y="4127678"/>
            <a:ext cx="3054826" cy="4331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498432-59DB-4B46-A055-D4B28045B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11" y="156693"/>
            <a:ext cx="7289665" cy="44041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Website:</a:t>
            </a:r>
          </a:p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Groups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B4234-5230-4C0D-A0BA-A74B7B4F0703}"/>
              </a:ext>
            </a:extLst>
          </p:cNvPr>
          <p:cNvSpPr/>
          <p:nvPr/>
        </p:nvSpPr>
        <p:spPr>
          <a:xfrm>
            <a:off x="2663393" y="714777"/>
            <a:ext cx="2061007" cy="11067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01EADB-1448-4197-A79F-7811C93CD555}"/>
              </a:ext>
            </a:extLst>
          </p:cNvPr>
          <p:cNvSpPr/>
          <p:nvPr/>
        </p:nvSpPr>
        <p:spPr>
          <a:xfrm>
            <a:off x="4787900" y="714776"/>
            <a:ext cx="2072537" cy="31269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47A76D-96FE-4504-A77E-C2FB16AF5C21}"/>
              </a:ext>
            </a:extLst>
          </p:cNvPr>
          <p:cNvSpPr/>
          <p:nvPr/>
        </p:nvSpPr>
        <p:spPr>
          <a:xfrm>
            <a:off x="4859017" y="1499005"/>
            <a:ext cx="1941834" cy="4758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D6C9C2-5A49-4ECE-95AB-70B3D18650E0}"/>
              </a:ext>
            </a:extLst>
          </p:cNvPr>
          <p:cNvSpPr/>
          <p:nvPr/>
        </p:nvSpPr>
        <p:spPr>
          <a:xfrm>
            <a:off x="6134100" y="1190625"/>
            <a:ext cx="477838" cy="2254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75CE65-2D8F-4212-A354-DD5CB371C1CD}"/>
              </a:ext>
            </a:extLst>
          </p:cNvPr>
          <p:cNvSpPr/>
          <p:nvPr/>
        </p:nvSpPr>
        <p:spPr>
          <a:xfrm>
            <a:off x="6931554" y="714776"/>
            <a:ext cx="2072537" cy="31269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" y="0"/>
            <a:ext cx="4310962" cy="1096043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Overview</a:t>
            </a:r>
          </a:p>
        </p:txBody>
      </p:sp>
      <p:sp>
        <p:nvSpPr>
          <p:cNvPr id="17" name="Oval 16"/>
          <p:cNvSpPr/>
          <p:nvPr/>
        </p:nvSpPr>
        <p:spPr>
          <a:xfrm>
            <a:off x="404803" y="2098734"/>
            <a:ext cx="569298" cy="569298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GSC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15C2C0-F1BA-490A-BA50-4A840AB9FB12}"/>
              </a:ext>
            </a:extLst>
          </p:cNvPr>
          <p:cNvSpPr/>
          <p:nvPr/>
        </p:nvSpPr>
        <p:spPr>
          <a:xfrm>
            <a:off x="1137355" y="1886406"/>
            <a:ext cx="993954" cy="99395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Broader: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05482C-F0FA-4C3D-8FCC-66C681AC7895}"/>
              </a:ext>
            </a:extLst>
          </p:cNvPr>
          <p:cNvSpPr/>
          <p:nvPr/>
        </p:nvSpPr>
        <p:spPr>
          <a:xfrm>
            <a:off x="2294563" y="1886406"/>
            <a:ext cx="993954" cy="99395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SLS Structure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7DDD8A-8D12-40E5-896E-499E6A064C33}"/>
              </a:ext>
            </a:extLst>
          </p:cNvPr>
          <p:cNvSpPr/>
          <p:nvPr/>
        </p:nvSpPr>
        <p:spPr>
          <a:xfrm>
            <a:off x="3451735" y="1970190"/>
            <a:ext cx="811110" cy="81111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2D0053-BFEA-434C-A327-64FFFC0C6729}"/>
              </a:ext>
            </a:extLst>
          </p:cNvPr>
          <p:cNvSpPr/>
          <p:nvPr/>
        </p:nvSpPr>
        <p:spPr>
          <a:xfrm>
            <a:off x="3451735" y="1053419"/>
            <a:ext cx="811110" cy="81111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99B603A-AB2F-40A5-AAEE-FC76DEE5192E}"/>
              </a:ext>
            </a:extLst>
          </p:cNvPr>
          <p:cNvSpPr/>
          <p:nvPr/>
        </p:nvSpPr>
        <p:spPr>
          <a:xfrm>
            <a:off x="3451735" y="2886961"/>
            <a:ext cx="811110" cy="81111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471B59-50B4-40AC-8E2F-7B3D3E977854}"/>
              </a:ext>
            </a:extLst>
          </p:cNvPr>
          <p:cNvSpPr/>
          <p:nvPr/>
        </p:nvSpPr>
        <p:spPr>
          <a:xfrm>
            <a:off x="4426063" y="1886406"/>
            <a:ext cx="993954" cy="99395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Portal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02F6ADD-2B9F-4B32-A54B-E971F6B81A28}"/>
              </a:ext>
            </a:extLst>
          </p:cNvPr>
          <p:cNvSpPr/>
          <p:nvPr/>
        </p:nvSpPr>
        <p:spPr>
          <a:xfrm>
            <a:off x="5580498" y="1886406"/>
            <a:ext cx="993954" cy="99395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DC4B8FD-A575-406E-A216-E47AE5641A63}"/>
              </a:ext>
            </a:extLst>
          </p:cNvPr>
          <p:cNvSpPr/>
          <p:nvPr/>
        </p:nvSpPr>
        <p:spPr>
          <a:xfrm>
            <a:off x="6734933" y="1053419"/>
            <a:ext cx="811110" cy="81111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3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42C7C09-5E63-46FB-8654-C2CC3F2E2E86}"/>
              </a:ext>
            </a:extLst>
          </p:cNvPr>
          <p:cNvSpPr/>
          <p:nvPr/>
        </p:nvSpPr>
        <p:spPr>
          <a:xfrm>
            <a:off x="6734933" y="2886961"/>
            <a:ext cx="811110" cy="81111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Analysis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130A361-AD36-4FA8-B0DC-D87A9F0D9BA0}"/>
              </a:ext>
            </a:extLst>
          </p:cNvPr>
          <p:cNvSpPr/>
          <p:nvPr/>
        </p:nvSpPr>
        <p:spPr>
          <a:xfrm>
            <a:off x="7705934" y="1864529"/>
            <a:ext cx="993954" cy="993954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algn="ctr"/>
            <a:endParaRPr lang="en-GB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9E0D4A-D6CA-45E8-973F-AEEC333960FA}"/>
              </a:ext>
            </a:extLst>
          </p:cNvPr>
          <p:cNvCxnSpPr>
            <a:stCxn id="17" idx="6"/>
            <a:endCxn id="20" idx="2"/>
          </p:cNvCxnSpPr>
          <p:nvPr/>
        </p:nvCxnSpPr>
        <p:spPr>
          <a:xfrm>
            <a:off x="974101" y="2383383"/>
            <a:ext cx="163254" cy="0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39D7D3A-A124-4865-83B8-45C6049EC79B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2131309" y="2383383"/>
            <a:ext cx="163254" cy="0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A2DFEA5-4EEA-4CC3-85D7-4475EB4B0192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 flipV="1">
            <a:off x="3288517" y="2375745"/>
            <a:ext cx="163218" cy="7638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54AF5B-AB97-4002-A6AB-2B7B2D33D61C}"/>
              </a:ext>
            </a:extLst>
          </p:cNvPr>
          <p:cNvCxnSpPr>
            <a:cxnSpLocks/>
            <a:stCxn id="21" idx="7"/>
            <a:endCxn id="23" idx="3"/>
          </p:cNvCxnSpPr>
          <p:nvPr/>
        </p:nvCxnSpPr>
        <p:spPr>
          <a:xfrm flipV="1">
            <a:off x="3142956" y="1745745"/>
            <a:ext cx="427563" cy="286222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D8966F-311D-471D-8392-A884C2554A8D}"/>
              </a:ext>
            </a:extLst>
          </p:cNvPr>
          <p:cNvCxnSpPr>
            <a:cxnSpLocks/>
            <a:stCxn id="21" idx="5"/>
            <a:endCxn id="27" idx="1"/>
          </p:cNvCxnSpPr>
          <p:nvPr/>
        </p:nvCxnSpPr>
        <p:spPr>
          <a:xfrm>
            <a:off x="3142956" y="2734799"/>
            <a:ext cx="427563" cy="270946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A9A9AA2-9DDA-4CC0-AFA8-5C0BF444E974}"/>
              </a:ext>
            </a:extLst>
          </p:cNvPr>
          <p:cNvCxnSpPr>
            <a:cxnSpLocks/>
            <a:stCxn id="23" idx="5"/>
            <a:endCxn id="28" idx="1"/>
          </p:cNvCxnSpPr>
          <p:nvPr/>
        </p:nvCxnSpPr>
        <p:spPr>
          <a:xfrm>
            <a:off x="4144061" y="1745745"/>
            <a:ext cx="427563" cy="286222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2B68FAA-3F44-4E6F-8FCD-C25E149917DB}"/>
              </a:ext>
            </a:extLst>
          </p:cNvPr>
          <p:cNvCxnSpPr>
            <a:cxnSpLocks/>
            <a:stCxn id="22" idx="6"/>
            <a:endCxn id="28" idx="2"/>
          </p:cNvCxnSpPr>
          <p:nvPr/>
        </p:nvCxnSpPr>
        <p:spPr>
          <a:xfrm>
            <a:off x="4262845" y="2375745"/>
            <a:ext cx="163218" cy="7638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23FC1AD-E201-4261-80EE-6DEABB0DF694}"/>
              </a:ext>
            </a:extLst>
          </p:cNvPr>
          <p:cNvCxnSpPr>
            <a:cxnSpLocks/>
            <a:stCxn id="27" idx="7"/>
            <a:endCxn id="28" idx="3"/>
          </p:cNvCxnSpPr>
          <p:nvPr/>
        </p:nvCxnSpPr>
        <p:spPr>
          <a:xfrm flipV="1">
            <a:off x="4144061" y="2734799"/>
            <a:ext cx="427563" cy="270946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F6A3250-F51C-431F-A7E0-A94DA116318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>
            <a:off x="5420017" y="2383383"/>
            <a:ext cx="160481" cy="0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3781B1-6089-4FC7-8CE5-B4BCB524AECD}"/>
              </a:ext>
            </a:extLst>
          </p:cNvPr>
          <p:cNvCxnSpPr>
            <a:cxnSpLocks/>
            <a:stCxn id="31" idx="6"/>
            <a:endCxn id="38" idx="2"/>
          </p:cNvCxnSpPr>
          <p:nvPr/>
        </p:nvCxnSpPr>
        <p:spPr>
          <a:xfrm flipV="1">
            <a:off x="6574452" y="2361506"/>
            <a:ext cx="1131482" cy="21877"/>
          </a:xfrm>
          <a:prstGeom prst="straightConnector1">
            <a:avLst/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45B5627D-F085-4341-AA95-ADA6A6451B7A}"/>
              </a:ext>
            </a:extLst>
          </p:cNvPr>
          <p:cNvCxnSpPr>
            <a:stCxn id="31" idx="7"/>
            <a:endCxn id="32" idx="4"/>
          </p:cNvCxnSpPr>
          <p:nvPr/>
        </p:nvCxnSpPr>
        <p:spPr>
          <a:xfrm rot="5400000" flipH="1" flipV="1">
            <a:off x="6700970" y="1592450"/>
            <a:ext cx="167438" cy="711597"/>
          </a:xfrm>
          <a:prstGeom prst="bentConnector3">
            <a:avLst>
              <a:gd name="adj1" fmla="val -4613"/>
            </a:avLst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5B398675-D226-4BC0-9CEF-8B1B0108E5DB}"/>
              </a:ext>
            </a:extLst>
          </p:cNvPr>
          <p:cNvCxnSpPr>
            <a:cxnSpLocks/>
            <a:stCxn id="31" idx="5"/>
            <a:endCxn id="33" idx="0"/>
          </p:cNvCxnSpPr>
          <p:nvPr/>
        </p:nvCxnSpPr>
        <p:spPr>
          <a:xfrm rot="16200000" flipH="1">
            <a:off x="6708608" y="2455081"/>
            <a:ext cx="152162" cy="711597"/>
          </a:xfrm>
          <a:prstGeom prst="bentConnector3">
            <a:avLst>
              <a:gd name="adj1" fmla="val -392"/>
            </a:avLst>
          </a:prstGeom>
          <a:ln w="1905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28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DAB0F0-BF0E-4174-B371-2493DE66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11" y="156693"/>
            <a:ext cx="7289665" cy="44041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Website:</a:t>
            </a:r>
          </a:p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Progress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15AD0F-27E6-4221-9095-95439DA568BD}"/>
              </a:ext>
            </a:extLst>
          </p:cNvPr>
          <p:cNvSpPr/>
          <p:nvPr/>
        </p:nvSpPr>
        <p:spPr>
          <a:xfrm>
            <a:off x="2663393" y="768350"/>
            <a:ext cx="3248457" cy="2667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2017F-626A-4812-A2D3-5E57A01B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11" y="156693"/>
            <a:ext cx="7289665" cy="44041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Website:</a:t>
            </a:r>
          </a:p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Map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3C592-12CA-4A5E-B4E5-3408D7B69991}"/>
              </a:ext>
            </a:extLst>
          </p:cNvPr>
          <p:cNvSpPr/>
          <p:nvPr/>
        </p:nvSpPr>
        <p:spPr>
          <a:xfrm>
            <a:off x="2663393" y="1209674"/>
            <a:ext cx="3248457" cy="2667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4B618C-30F4-4CB1-9F0B-C094AAF8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11" y="156693"/>
            <a:ext cx="7289665" cy="44041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Website:</a:t>
            </a:r>
          </a:p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Compare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3C592-12CA-4A5E-B4E5-3408D7B69991}"/>
              </a:ext>
            </a:extLst>
          </p:cNvPr>
          <p:cNvSpPr/>
          <p:nvPr/>
        </p:nvSpPr>
        <p:spPr>
          <a:xfrm>
            <a:off x="4739843" y="987424"/>
            <a:ext cx="4220007" cy="16097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5BBBD-B2BF-4FD2-82DD-DC7F53A12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02"/>
          <a:stretch/>
        </p:blipFill>
        <p:spPr>
          <a:xfrm>
            <a:off x="4759324" y="2642775"/>
            <a:ext cx="4171518" cy="19180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E207FF-1327-4205-99C5-44E94332CBB8}"/>
              </a:ext>
            </a:extLst>
          </p:cNvPr>
          <p:cNvSpPr/>
          <p:nvPr/>
        </p:nvSpPr>
        <p:spPr>
          <a:xfrm>
            <a:off x="4739843" y="2642774"/>
            <a:ext cx="4220007" cy="1918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D382D0-F38D-4E51-86AA-18FB7ABE38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76DFF"/>
              </a:clrFrom>
              <a:clrTo>
                <a:srgbClr val="C76D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38261" y="3366939"/>
            <a:ext cx="338782" cy="3387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26658F-8A6C-4430-A44D-AC18FC08DECB}"/>
              </a:ext>
            </a:extLst>
          </p:cNvPr>
          <p:cNvSpPr/>
          <p:nvPr/>
        </p:nvSpPr>
        <p:spPr>
          <a:xfrm>
            <a:off x="4815840" y="2993295"/>
            <a:ext cx="3939540" cy="2299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481790-6EFF-434A-98D8-87192C72B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11" y="158597"/>
            <a:ext cx="7289665" cy="44041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Website:</a:t>
            </a:r>
          </a:p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SDGs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3C592-12CA-4A5E-B4E5-3408D7B69991}"/>
              </a:ext>
            </a:extLst>
          </p:cNvPr>
          <p:cNvSpPr/>
          <p:nvPr/>
        </p:nvSpPr>
        <p:spPr>
          <a:xfrm>
            <a:off x="2644344" y="731520"/>
            <a:ext cx="3623356" cy="38312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C5491E-6134-463A-A99A-EFDAABE34BEF}"/>
              </a:ext>
            </a:extLst>
          </p:cNvPr>
          <p:cNvSpPr/>
          <p:nvPr/>
        </p:nvSpPr>
        <p:spPr>
          <a:xfrm>
            <a:off x="3840956" y="1119187"/>
            <a:ext cx="2383632" cy="3309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D1CBE8-B2E2-4145-A51F-E97504EF7ACA}"/>
              </a:ext>
            </a:extLst>
          </p:cNvPr>
          <p:cNvSpPr/>
          <p:nvPr/>
        </p:nvSpPr>
        <p:spPr>
          <a:xfrm>
            <a:off x="5750718" y="783431"/>
            <a:ext cx="483393" cy="1262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3B72EE-64F9-4003-A2C2-092DF4E56D74}"/>
              </a:ext>
            </a:extLst>
          </p:cNvPr>
          <p:cNvSpPr/>
          <p:nvPr/>
        </p:nvSpPr>
        <p:spPr>
          <a:xfrm>
            <a:off x="6343650" y="731520"/>
            <a:ext cx="2597400" cy="38312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6801A-7567-4803-A18B-35FA10F48FCC}"/>
              </a:ext>
            </a:extLst>
          </p:cNvPr>
          <p:cNvSpPr/>
          <p:nvPr/>
        </p:nvSpPr>
        <p:spPr>
          <a:xfrm>
            <a:off x="7899400" y="936627"/>
            <a:ext cx="998538" cy="3206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508346-FC15-40CA-A30B-D0D5DA13E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032" y="771527"/>
            <a:ext cx="256382" cy="10255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0BC2B0-E092-4C9E-A82C-34297BD20931}"/>
              </a:ext>
            </a:extLst>
          </p:cNvPr>
          <p:cNvSpPr/>
          <p:nvPr/>
        </p:nvSpPr>
        <p:spPr>
          <a:xfrm>
            <a:off x="8620124" y="766765"/>
            <a:ext cx="277813" cy="107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Report export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D104B-1B8D-41C9-AA82-C7AB6331A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213" y="238125"/>
            <a:ext cx="4320000" cy="30543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72176-F5A7-430F-952F-F48BE58C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88" y="1422400"/>
            <a:ext cx="4320000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C614085-56CB-4BD9-AB88-60AA42FF22A5}"/>
              </a:ext>
            </a:extLst>
          </p:cNvPr>
          <p:cNvSpPr/>
          <p:nvPr/>
        </p:nvSpPr>
        <p:spPr>
          <a:xfrm>
            <a:off x="4608513" y="-1"/>
            <a:ext cx="4535487" cy="475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Case Study – Canterbury Christ Church University</a:t>
            </a:r>
          </a:p>
        </p:txBody>
      </p:sp>
      <p:sp>
        <p:nvSpPr>
          <p:cNvPr id="57" name="Title 8">
            <a:extLst>
              <a:ext uri="{FF2B5EF4-FFF2-40B4-BE49-F238E27FC236}">
                <a16:creationId xmlns:a16="http://schemas.microsoft.com/office/drawing/2014/main" id="{705C2D57-6502-44AE-BAA9-27E0F33B3639}"/>
              </a:ext>
            </a:extLst>
          </p:cNvPr>
          <p:cNvSpPr txBox="1">
            <a:spLocks/>
          </p:cNvSpPr>
          <p:nvPr/>
        </p:nvSpPr>
        <p:spPr>
          <a:xfrm>
            <a:off x="-1" y="1240149"/>
            <a:ext cx="4347030" cy="2272003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across Priority Areas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 in frameworks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aspirations</a:t>
            </a:r>
          </a:p>
          <a:p>
            <a:pPr marL="177800" indent="-177800" defTabSz="685800">
              <a:lnSpc>
                <a:spcPts val="2000"/>
              </a:lnSpc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96424-43D4-4E6F-8756-1591388C7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2" b="1150"/>
          <a:stretch/>
        </p:blipFill>
        <p:spPr>
          <a:xfrm>
            <a:off x="4692029" y="261254"/>
            <a:ext cx="4371958" cy="423817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B49C232-B583-47F2-A864-29F7B7C8B6C6}"/>
              </a:ext>
            </a:extLst>
          </p:cNvPr>
          <p:cNvGrpSpPr/>
          <p:nvPr/>
        </p:nvGrpSpPr>
        <p:grpSpPr>
          <a:xfrm>
            <a:off x="77367" y="2140857"/>
            <a:ext cx="4450114" cy="1211943"/>
            <a:chOff x="77367" y="3200400"/>
            <a:chExt cx="4450114" cy="12119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EE83E9-3860-4ED8-BDA8-6AE71F5BE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6473"/>
            <a:stretch/>
          </p:blipFill>
          <p:spPr>
            <a:xfrm>
              <a:off x="77373" y="3200400"/>
              <a:ext cx="4450108" cy="233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06754E-67F0-47B2-9179-7A21F0DAE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6473" b="8289"/>
            <a:stretch/>
          </p:blipFill>
          <p:spPr>
            <a:xfrm>
              <a:off x="77367" y="3403599"/>
              <a:ext cx="4450106" cy="1008744"/>
            </a:xfrm>
            <a:prstGeom prst="rect">
              <a:avLst/>
            </a:prstGeom>
          </p:spPr>
        </p:pic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FCA27BE-706C-4BDC-8DE0-C1D68760264B}"/>
              </a:ext>
            </a:extLst>
          </p:cNvPr>
          <p:cNvGraphicFramePr>
            <a:graphicFrameLocks/>
          </p:cNvGraphicFramePr>
          <p:nvPr/>
        </p:nvGraphicFramePr>
        <p:xfrm>
          <a:off x="78271" y="2140857"/>
          <a:ext cx="4449202" cy="252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33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C614085-56CB-4BD9-AB88-60AA42FF22A5}"/>
              </a:ext>
            </a:extLst>
          </p:cNvPr>
          <p:cNvSpPr/>
          <p:nvPr/>
        </p:nvSpPr>
        <p:spPr>
          <a:xfrm>
            <a:off x="4608513" y="-1"/>
            <a:ext cx="4535487" cy="475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Case Study – Nottingham Trent University</a:t>
            </a:r>
          </a:p>
        </p:txBody>
      </p:sp>
      <p:sp>
        <p:nvSpPr>
          <p:cNvPr id="57" name="Title 8">
            <a:extLst>
              <a:ext uri="{FF2B5EF4-FFF2-40B4-BE49-F238E27FC236}">
                <a16:creationId xmlns:a16="http://schemas.microsoft.com/office/drawing/2014/main" id="{705C2D57-6502-44AE-BAA9-27E0F33B3639}"/>
              </a:ext>
            </a:extLst>
          </p:cNvPr>
          <p:cNvSpPr txBox="1">
            <a:spLocks/>
          </p:cNvSpPr>
          <p:nvPr/>
        </p:nvSpPr>
        <p:spPr>
          <a:xfrm>
            <a:off x="-1" y="1240149"/>
            <a:ext cx="4347030" cy="2272003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areas of weakness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Exceeding target in some areas</a:t>
            </a:r>
          </a:p>
          <a:p>
            <a:pPr marL="177800" indent="-177800" defTabSz="685800">
              <a:lnSpc>
                <a:spcPts val="2000"/>
              </a:lnSpc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6AC938-CBA4-4846-90B4-163CF90D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446" y="223076"/>
            <a:ext cx="4320000" cy="4239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4EB28-6B46-4AFD-9ACD-3AC207EF7BBF}"/>
              </a:ext>
            </a:extLst>
          </p:cNvPr>
          <p:cNvGrpSpPr/>
          <p:nvPr/>
        </p:nvGrpSpPr>
        <p:grpSpPr>
          <a:xfrm>
            <a:off x="77373" y="2140857"/>
            <a:ext cx="4450108" cy="1256757"/>
            <a:chOff x="77373" y="2140857"/>
            <a:chExt cx="4450108" cy="12567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EE83E9-3860-4ED8-BDA8-6AE71F5BE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6473"/>
            <a:stretch/>
          </p:blipFill>
          <p:spPr>
            <a:xfrm>
              <a:off x="77373" y="2140857"/>
              <a:ext cx="4450108" cy="23350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7D6446-AE90-406D-B82C-B13AC03C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73" y="2374364"/>
              <a:ext cx="4450108" cy="1023250"/>
            </a:xfrm>
            <a:prstGeom prst="rect">
              <a:avLst/>
            </a:prstGeom>
          </p:spPr>
        </p:pic>
      </p:grp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DA28103-B879-4176-9B88-C37C27EF2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025257"/>
              </p:ext>
            </p:extLst>
          </p:nvPr>
        </p:nvGraphicFramePr>
        <p:xfrm>
          <a:off x="77373" y="2140552"/>
          <a:ext cx="4450108" cy="249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970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C614085-56CB-4BD9-AB88-60AA42FF22A5}"/>
              </a:ext>
            </a:extLst>
          </p:cNvPr>
          <p:cNvSpPr/>
          <p:nvPr/>
        </p:nvSpPr>
        <p:spPr>
          <a:xfrm>
            <a:off x="4608513" y="-1"/>
            <a:ext cx="4535487" cy="475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Gap analysis</a:t>
            </a:r>
          </a:p>
        </p:txBody>
      </p:sp>
      <p:sp>
        <p:nvSpPr>
          <p:cNvPr id="57" name="Title 8">
            <a:extLst>
              <a:ext uri="{FF2B5EF4-FFF2-40B4-BE49-F238E27FC236}">
                <a16:creationId xmlns:a16="http://schemas.microsoft.com/office/drawing/2014/main" id="{705C2D57-6502-44AE-BAA9-27E0F33B3639}"/>
              </a:ext>
            </a:extLst>
          </p:cNvPr>
          <p:cNvSpPr txBox="1">
            <a:spLocks/>
          </p:cNvSpPr>
          <p:nvPr/>
        </p:nvSpPr>
        <p:spPr>
          <a:xfrm>
            <a:off x="-1" y="1836357"/>
            <a:ext cx="4152901" cy="2272003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to check progress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progress map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Galvanises action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communication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7F859A6-0656-49CF-868C-2D2E0F752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811856"/>
              </p:ext>
            </p:extLst>
          </p:nvPr>
        </p:nvGraphicFramePr>
        <p:xfrm>
          <a:off x="4806268" y="589448"/>
          <a:ext cx="4171476" cy="401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C7CBCED0-7EA9-4336-8228-15741FEC9C7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762333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Purely optional</a:t>
            </a:r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F49BCA-209B-4D29-B298-F507E642B8D6}"/>
              </a:ext>
            </a:extLst>
          </p:cNvPr>
          <p:cNvCxnSpPr>
            <a:cxnSpLocks/>
          </p:cNvCxnSpPr>
          <p:nvPr/>
        </p:nvCxnSpPr>
        <p:spPr>
          <a:xfrm>
            <a:off x="4608513" y="1428278"/>
            <a:ext cx="4535487" cy="0"/>
          </a:xfrm>
          <a:prstGeom prst="line">
            <a:avLst/>
          </a:prstGeom>
          <a:ln w="412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666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C614085-56CB-4BD9-AB88-60AA42FF22A5}"/>
              </a:ext>
            </a:extLst>
          </p:cNvPr>
          <p:cNvSpPr/>
          <p:nvPr/>
        </p:nvSpPr>
        <p:spPr>
          <a:xfrm>
            <a:off x="4608513" y="-1"/>
            <a:ext cx="4535487" cy="475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Scope 3</a:t>
            </a:r>
          </a:p>
        </p:txBody>
      </p:sp>
      <p:sp>
        <p:nvSpPr>
          <p:cNvPr id="57" name="Title 8">
            <a:extLst>
              <a:ext uri="{FF2B5EF4-FFF2-40B4-BE49-F238E27FC236}">
                <a16:creationId xmlns:a16="http://schemas.microsoft.com/office/drawing/2014/main" id="{705C2D57-6502-44AE-BAA9-27E0F33B3639}"/>
              </a:ext>
            </a:extLst>
          </p:cNvPr>
          <p:cNvSpPr txBox="1">
            <a:spLocks/>
          </p:cNvSpPr>
          <p:nvPr/>
        </p:nvSpPr>
        <p:spPr>
          <a:xfrm>
            <a:off x="-1" y="1466246"/>
            <a:ext cx="4152901" cy="2272003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note created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C7CBCED0-7EA9-4336-8228-15741FEC9C7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51559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off-topic…</a:t>
            </a:r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D7353-A84B-4E7B-A4B2-78913523A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91" y="86522"/>
            <a:ext cx="3237793" cy="4579258"/>
          </a:xfrm>
          <a:prstGeom prst="rect">
            <a:avLst/>
          </a:prstGeom>
        </p:spPr>
      </p:pic>
      <p:sp>
        <p:nvSpPr>
          <p:cNvPr id="8" name="Down Arrow 6">
            <a:extLst>
              <a:ext uri="{FF2B5EF4-FFF2-40B4-BE49-F238E27FC236}">
                <a16:creationId xmlns:a16="http://schemas.microsoft.com/office/drawing/2014/main" id="{027F8958-FABF-4F41-86F2-4DFE5CE603DC}"/>
              </a:ext>
            </a:extLst>
          </p:cNvPr>
          <p:cNvSpPr/>
          <p:nvPr/>
        </p:nvSpPr>
        <p:spPr>
          <a:xfrm>
            <a:off x="5333693" y="86522"/>
            <a:ext cx="210457" cy="4579258"/>
          </a:xfrm>
          <a:prstGeom prst="downArrow">
            <a:avLst>
              <a:gd name="adj1" fmla="val 50000"/>
              <a:gd name="adj2" fmla="val 23275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C6D7E-298F-4A37-8F9C-11472C11084E}"/>
              </a:ext>
            </a:extLst>
          </p:cNvPr>
          <p:cNvSpPr txBox="1"/>
          <p:nvPr/>
        </p:nvSpPr>
        <p:spPr>
          <a:xfrm rot="16200000">
            <a:off x="4636116" y="487091"/>
            <a:ext cx="1160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accurate</a:t>
            </a:r>
            <a:endParaRPr lang="en-US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B8E7A-FFE1-4ACF-B970-C75A13AE4AF6}"/>
              </a:ext>
            </a:extLst>
          </p:cNvPr>
          <p:cNvSpPr txBox="1"/>
          <p:nvPr/>
        </p:nvSpPr>
        <p:spPr>
          <a:xfrm rot="16200000">
            <a:off x="4654448" y="4089098"/>
            <a:ext cx="1080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dirty="0"/>
              <a:t>Least accurate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A83A547-5D26-457C-9FFB-1A3265A1AC32}"/>
              </a:ext>
            </a:extLst>
          </p:cNvPr>
          <p:cNvGraphicFramePr/>
          <p:nvPr>
            <p:extLst/>
          </p:nvPr>
        </p:nvGraphicFramePr>
        <p:xfrm>
          <a:off x="395724" y="1850571"/>
          <a:ext cx="3610219" cy="281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6728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C614085-56CB-4BD9-AB88-60AA42FF22A5}"/>
              </a:ext>
            </a:extLst>
          </p:cNvPr>
          <p:cNvSpPr/>
          <p:nvPr/>
        </p:nvSpPr>
        <p:spPr>
          <a:xfrm>
            <a:off x="4608513" y="-1"/>
            <a:ext cx="4535487" cy="475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In summary</a:t>
            </a: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ADD3B09E-42AA-4D18-9B4A-D964456BD923}"/>
              </a:ext>
            </a:extLst>
          </p:cNvPr>
          <p:cNvSpPr txBox="1">
            <a:spLocks/>
          </p:cNvSpPr>
          <p:nvPr/>
        </p:nvSpPr>
        <p:spPr>
          <a:xfrm>
            <a:off x="-1" y="1466246"/>
            <a:ext cx="4608514" cy="2272003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characteristics of GSC continue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broader scope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gap analysis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Aimed at wider university issues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early-mid May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5FDF4A-1D0E-440E-83AD-8F60F3A83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659638"/>
              </p:ext>
            </p:extLst>
          </p:nvPr>
        </p:nvGraphicFramePr>
        <p:xfrm>
          <a:off x="4790281" y="181591"/>
          <a:ext cx="417195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val="369163314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1214588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 of indicators in categories</a:t>
                      </a:r>
                    </a:p>
                  </a:txBody>
                  <a:tcPr marL="0" marR="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accent3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724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Non-competitive</a:t>
                      </a:r>
                    </a:p>
                  </a:txBody>
                  <a:tcPr marL="0" marR="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accent3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625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Collaborative</a:t>
                      </a:r>
                    </a:p>
                  </a:txBody>
                  <a:tcPr marL="0" marR="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accent3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479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Communicative</a:t>
                      </a:r>
                    </a:p>
                  </a:txBody>
                  <a:tcPr marL="0" marR="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accent3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133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need for evidence</a:t>
                      </a:r>
                    </a:p>
                  </a:txBody>
                  <a:tcPr marL="0" marR="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accent3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6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to use</a:t>
                      </a:r>
                    </a:p>
                  </a:txBody>
                  <a:tcPr marL="0" marR="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accent3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166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– no need to do everything</a:t>
                      </a:r>
                    </a:p>
                  </a:txBody>
                  <a:tcPr marL="0" marR="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accent3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983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98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Framework for progress</a:t>
                      </a:r>
                    </a:p>
                  </a:txBody>
                  <a:tcPr marL="0" marR="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accent3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187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85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C614085-56CB-4BD9-AB88-60AA42FF22A5}"/>
              </a:ext>
            </a:extLst>
          </p:cNvPr>
          <p:cNvSpPr/>
          <p:nvPr/>
        </p:nvSpPr>
        <p:spPr>
          <a:xfrm>
            <a:off x="4608513" y="-1"/>
            <a:ext cx="4535487" cy="475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Green Scorecard</a:t>
            </a:r>
          </a:p>
          <a:p>
            <a:r>
              <a:rPr lang="en-GB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30AC4E-938F-4D16-96F4-6F44C3CF2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86" y="242516"/>
            <a:ext cx="3585940" cy="386584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346857-8F6E-4B47-9267-9C485C9D655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527E0F-275C-4BAD-9B67-1AF39AEAF42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7161AC-6132-459F-AB3B-E959D358748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7" name="Title 8">
            <a:extLst>
              <a:ext uri="{FF2B5EF4-FFF2-40B4-BE49-F238E27FC236}">
                <a16:creationId xmlns:a16="http://schemas.microsoft.com/office/drawing/2014/main" id="{705C2D57-6502-44AE-BAA9-27E0F33B3639}"/>
              </a:ext>
            </a:extLst>
          </p:cNvPr>
          <p:cNvSpPr txBox="1">
            <a:spLocks/>
          </p:cNvSpPr>
          <p:nvPr/>
        </p:nvSpPr>
        <p:spPr>
          <a:xfrm>
            <a:off x="-1" y="1249583"/>
            <a:ext cx="4152901" cy="2858777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2016, updated 2017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take-up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Responded to sector needs: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53132D-BC94-4009-A673-199D9B86FA1A}"/>
              </a:ext>
            </a:extLst>
          </p:cNvPr>
          <p:cNvGrpSpPr/>
          <p:nvPr/>
        </p:nvGrpSpPr>
        <p:grpSpPr>
          <a:xfrm>
            <a:off x="1589110" y="2455216"/>
            <a:ext cx="1440000" cy="1440000"/>
            <a:chOff x="5635988" y="2967038"/>
            <a:chExt cx="1440000" cy="1440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55508E-70B6-4C17-88EF-973708785CC1}"/>
                </a:ext>
              </a:extLst>
            </p:cNvPr>
            <p:cNvSpPr/>
            <p:nvPr/>
          </p:nvSpPr>
          <p:spPr>
            <a:xfrm>
              <a:off x="5635988" y="2967038"/>
              <a:ext cx="1440000" cy="14400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888C39-D4AC-4527-80A9-82A6B5195919}"/>
                </a:ext>
              </a:extLst>
            </p:cNvPr>
            <p:cNvSpPr/>
            <p:nvPr/>
          </p:nvSpPr>
          <p:spPr>
            <a:xfrm>
              <a:off x="5781924" y="3508271"/>
              <a:ext cx="1148128" cy="6668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sz="1300" b="1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Drive innovation within the sector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F5C65D-ADC1-4150-9C49-683B78F36CEA}"/>
                </a:ext>
              </a:extLst>
            </p:cNvPr>
            <p:cNvSpPr/>
            <p:nvPr/>
          </p:nvSpPr>
          <p:spPr>
            <a:xfrm>
              <a:off x="6162826" y="3023151"/>
              <a:ext cx="3863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EF4105F-3E7E-4533-B592-84848ABA43F5}"/>
              </a:ext>
            </a:extLst>
          </p:cNvPr>
          <p:cNvGrpSpPr/>
          <p:nvPr/>
        </p:nvGrpSpPr>
        <p:grpSpPr>
          <a:xfrm>
            <a:off x="3065622" y="2455216"/>
            <a:ext cx="1440000" cy="1440000"/>
            <a:chOff x="2256319" y="2967038"/>
            <a:chExt cx="1440000" cy="1440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EBA60C3-7FFE-4D6A-B647-872A98CBB2E5}"/>
                </a:ext>
              </a:extLst>
            </p:cNvPr>
            <p:cNvSpPr/>
            <p:nvPr/>
          </p:nvSpPr>
          <p:spPr>
            <a:xfrm>
              <a:off x="2256319" y="2967038"/>
              <a:ext cx="1440000" cy="14400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758C68-9F96-4FB6-9E75-39D418DA9CF8}"/>
                </a:ext>
              </a:extLst>
            </p:cNvPr>
            <p:cNvSpPr/>
            <p:nvPr/>
          </p:nvSpPr>
          <p:spPr>
            <a:xfrm>
              <a:off x="2402255" y="3508271"/>
              <a:ext cx="1148128" cy="6668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sz="1300" b="1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Motivate the wider university community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1ED2B4-B11A-4C15-9CA6-37A4E3644F42}"/>
                </a:ext>
              </a:extLst>
            </p:cNvPr>
            <p:cNvSpPr/>
            <p:nvPr/>
          </p:nvSpPr>
          <p:spPr>
            <a:xfrm>
              <a:off x="2783157" y="3021152"/>
              <a:ext cx="3863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204078-6184-445C-856C-EBC430377E31}"/>
              </a:ext>
            </a:extLst>
          </p:cNvPr>
          <p:cNvGrpSpPr/>
          <p:nvPr/>
        </p:nvGrpSpPr>
        <p:grpSpPr>
          <a:xfrm>
            <a:off x="118017" y="2455216"/>
            <a:ext cx="1440000" cy="1440000"/>
            <a:chOff x="183136" y="2967038"/>
            <a:chExt cx="1440000" cy="1440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CA26EB2-2C48-4211-9CFE-7D587AFCD209}"/>
                </a:ext>
              </a:extLst>
            </p:cNvPr>
            <p:cNvSpPr/>
            <p:nvPr/>
          </p:nvSpPr>
          <p:spPr>
            <a:xfrm>
              <a:off x="183136" y="2967038"/>
              <a:ext cx="1440000" cy="14400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>
                    <a:lumMod val="5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1545630-08CE-4309-8635-EE15891B0935}"/>
                </a:ext>
              </a:extLst>
            </p:cNvPr>
            <p:cNvSpPr/>
            <p:nvPr/>
          </p:nvSpPr>
          <p:spPr>
            <a:xfrm>
              <a:off x="709974" y="3023151"/>
              <a:ext cx="3863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D809ACA-2B41-4D1F-9758-20E63D9B83F6}"/>
                </a:ext>
              </a:extLst>
            </p:cNvPr>
            <p:cNvSpPr/>
            <p:nvPr/>
          </p:nvSpPr>
          <p:spPr>
            <a:xfrm>
              <a:off x="329072" y="3508271"/>
              <a:ext cx="1148128" cy="5001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sz="1300" b="1" spc="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a framework for progress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59E138C-2EA8-4159-B76C-00E0BE7D2E57}"/>
              </a:ext>
            </a:extLst>
          </p:cNvPr>
          <p:cNvSpPr txBox="1"/>
          <p:nvPr/>
        </p:nvSpPr>
        <p:spPr>
          <a:xfrm>
            <a:off x="1597233" y="3951329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373A1E-AF67-40DA-8321-F40A3F7DC3CD}"/>
              </a:ext>
            </a:extLst>
          </p:cNvPr>
          <p:cNvSpPr txBox="1"/>
          <p:nvPr/>
        </p:nvSpPr>
        <p:spPr>
          <a:xfrm>
            <a:off x="-18231" y="3951329"/>
            <a:ext cx="168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Non-competitive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F76168-315C-495E-8ABE-F309C7A67009}"/>
              </a:ext>
            </a:extLst>
          </p:cNvPr>
          <p:cNvSpPr txBox="1"/>
          <p:nvPr/>
        </p:nvSpPr>
        <p:spPr>
          <a:xfrm>
            <a:off x="2987170" y="3951329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Communicative</a:t>
            </a:r>
          </a:p>
        </p:txBody>
      </p:sp>
    </p:spTree>
    <p:extLst>
      <p:ext uri="{BB962C8B-B14F-4D97-AF65-F5344CB8AC3E}">
        <p14:creationId xmlns:p14="http://schemas.microsoft.com/office/powerpoint/2010/main" val="2603690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180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Thank you – questions?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F6710D4-9892-419C-AD74-55F2531C4FE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1676733"/>
            <a:ext cx="4692029" cy="1190625"/>
          </a:xfrm>
        </p:spPr>
        <p:txBody>
          <a:bodyPr lIns="0" tIns="0"/>
          <a:lstStyle/>
          <a:p>
            <a:pPr algn="ctr"/>
            <a:r>
              <a:rPr lang="en-GB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Sheppard</a:t>
            </a:r>
          </a:p>
          <a:p>
            <a:pPr algn="ctr"/>
            <a:endParaRPr lang="en-GB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andy.sheppard@arup.com</a:t>
            </a:r>
          </a:p>
          <a:p>
            <a:pPr algn="ctr"/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07825 198 132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3B7A8-1495-4006-BDFD-9C3C25754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2" b="1150"/>
          <a:stretch/>
        </p:blipFill>
        <p:spPr>
          <a:xfrm>
            <a:off x="4692029" y="261254"/>
            <a:ext cx="4371958" cy="42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81027" y="1082040"/>
            <a:ext cx="3169920" cy="316992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The need for a wider context</a:t>
            </a:r>
          </a:p>
          <a:p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071007" y="2132306"/>
            <a:ext cx="3124475" cy="0"/>
          </a:xfrm>
          <a:prstGeom prst="straightConnector1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68355" y="2164304"/>
            <a:ext cx="102712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Community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82640" y="3422116"/>
            <a:ext cx="2646000" cy="772"/>
          </a:xfrm>
          <a:prstGeom prst="straightConnector1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24771" y="3494453"/>
            <a:ext cx="115360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Procurement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548323" y="3422888"/>
            <a:ext cx="2647159" cy="0"/>
          </a:xfrm>
          <a:prstGeom prst="straightConnector1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8355" y="3463498"/>
            <a:ext cx="94519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Water </a:t>
            </a:r>
          </a:p>
        </p:txBody>
      </p:sp>
      <p:sp>
        <p:nvSpPr>
          <p:cNvPr id="36" name="Text Placeholder 1"/>
          <p:cNvSpPr>
            <a:spLocks noGrp="1"/>
          </p:cNvSpPr>
          <p:nvPr>
            <p:ph type="body" idx="10"/>
          </p:nvPr>
        </p:nvSpPr>
        <p:spPr>
          <a:xfrm>
            <a:off x="3614657" y="1696058"/>
            <a:ext cx="1924126" cy="594425"/>
          </a:xfrm>
        </p:spPr>
        <p:txBody>
          <a:bodyPr lIns="0" tIns="0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Sustainability in HE</a:t>
            </a:r>
          </a:p>
        </p:txBody>
      </p:sp>
      <p:sp>
        <p:nvSpPr>
          <p:cNvPr id="39" name="Oval 38"/>
          <p:cNvSpPr/>
          <p:nvPr/>
        </p:nvSpPr>
        <p:spPr>
          <a:xfrm>
            <a:off x="3370808" y="2579658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"/>
          <p:cNvSpPr>
            <a:spLocks noGrp="1"/>
          </p:cNvSpPr>
          <p:nvPr>
            <p:ph type="body" idx="10"/>
          </p:nvPr>
        </p:nvSpPr>
        <p:spPr>
          <a:xfrm>
            <a:off x="3370808" y="2845820"/>
            <a:ext cx="1080001" cy="561587"/>
          </a:xfrm>
        </p:spPr>
        <p:txBody>
          <a:bodyPr lIns="0" tIns="0"/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Estates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&amp; FM</a:t>
            </a:r>
          </a:p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(indirect)</a:t>
            </a:r>
          </a:p>
        </p:txBody>
      </p:sp>
      <p:sp>
        <p:nvSpPr>
          <p:cNvPr id="42" name="Oval 41"/>
          <p:cNvSpPr/>
          <p:nvPr/>
        </p:nvSpPr>
        <p:spPr>
          <a:xfrm>
            <a:off x="4713880" y="2579658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"/>
          <p:cNvSpPr>
            <a:spLocks noGrp="1"/>
          </p:cNvSpPr>
          <p:nvPr>
            <p:ph type="body" idx="10"/>
          </p:nvPr>
        </p:nvSpPr>
        <p:spPr>
          <a:xfrm>
            <a:off x="4711489" y="2868831"/>
            <a:ext cx="1084783" cy="501653"/>
          </a:xfrm>
        </p:spPr>
        <p:txBody>
          <a:bodyPr lIns="0" tIns="0"/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Estates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&amp; FM</a:t>
            </a:r>
          </a:p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(direct)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68355" y="2980436"/>
            <a:ext cx="740285" cy="331146"/>
            <a:chOff x="7168355" y="2980436"/>
            <a:chExt cx="740285" cy="331146"/>
          </a:xfrm>
        </p:grpSpPr>
        <p:grpSp>
          <p:nvGrpSpPr>
            <p:cNvPr id="13" name="Group 12"/>
            <p:cNvGrpSpPr/>
            <p:nvPr/>
          </p:nvGrpSpPr>
          <p:grpSpPr>
            <a:xfrm>
              <a:off x="7168355" y="2980436"/>
              <a:ext cx="331146" cy="331146"/>
              <a:chOff x="5070752" y="-555891"/>
              <a:chExt cx="331146" cy="331146"/>
            </a:xfrm>
          </p:grpSpPr>
          <p:sp>
            <p:nvSpPr>
              <p:cNvPr id="52" name="Oval 38"/>
              <p:cNvSpPr/>
              <p:nvPr/>
            </p:nvSpPr>
            <p:spPr>
              <a:xfrm>
                <a:off x="5070752" y="-555891"/>
                <a:ext cx="331146" cy="3311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9191" tIns="48006" rIns="483179" bIns="48006" numCol="1" spcCol="1270" anchor="ctr" anchorCtr="0">
                <a:noAutofit/>
              </a:bodyPr>
              <a:lstStyle/>
              <a:p>
                <a:pPr algn="ctr" defTabSz="160020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3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4551" y="-521049"/>
                <a:ext cx="185400" cy="262983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7577494" y="2980436"/>
              <a:ext cx="331146" cy="331146"/>
              <a:chOff x="6381132" y="-599639"/>
              <a:chExt cx="331146" cy="331146"/>
            </a:xfrm>
          </p:grpSpPr>
          <p:sp>
            <p:nvSpPr>
              <p:cNvPr id="58" name="Oval 38"/>
              <p:cNvSpPr/>
              <p:nvPr/>
            </p:nvSpPr>
            <p:spPr>
              <a:xfrm>
                <a:off x="6381132" y="-599639"/>
                <a:ext cx="331146" cy="3311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9191" tIns="48006" rIns="483179" bIns="48006" numCol="1" spcCol="1270" anchor="ctr" anchorCtr="0">
                <a:noAutofit/>
              </a:bodyPr>
              <a:lstStyle/>
              <a:p>
                <a:pPr algn="ctr" defTabSz="160020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3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9363" y="-548272"/>
                <a:ext cx="154684" cy="228412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1124771" y="2980436"/>
            <a:ext cx="756007" cy="331146"/>
            <a:chOff x="1124771" y="2980436"/>
            <a:chExt cx="756007" cy="331146"/>
          </a:xfrm>
        </p:grpSpPr>
        <p:grpSp>
          <p:nvGrpSpPr>
            <p:cNvPr id="10" name="Group 9"/>
            <p:cNvGrpSpPr/>
            <p:nvPr/>
          </p:nvGrpSpPr>
          <p:grpSpPr>
            <a:xfrm>
              <a:off x="1549632" y="2980436"/>
              <a:ext cx="331146" cy="331146"/>
              <a:chOff x="3063698" y="-743922"/>
              <a:chExt cx="331146" cy="331146"/>
            </a:xfrm>
          </p:grpSpPr>
          <p:sp>
            <p:nvSpPr>
              <p:cNvPr id="68" name="Oval 38"/>
              <p:cNvSpPr/>
              <p:nvPr/>
            </p:nvSpPr>
            <p:spPr>
              <a:xfrm>
                <a:off x="3063698" y="-743922"/>
                <a:ext cx="331146" cy="3311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9191" tIns="48006" rIns="483179" bIns="48006" numCol="1" spcCol="1270" anchor="ctr" anchorCtr="0">
                <a:noAutofit/>
              </a:bodyPr>
              <a:lstStyle/>
              <a:p>
                <a:pPr algn="ctr" defTabSz="160020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3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282" y="-658947"/>
                <a:ext cx="274578" cy="166542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124771" y="2980436"/>
              <a:ext cx="331146" cy="331146"/>
              <a:chOff x="7368437" y="-599639"/>
              <a:chExt cx="331146" cy="331146"/>
            </a:xfrm>
          </p:grpSpPr>
          <p:sp>
            <p:nvSpPr>
              <p:cNvPr id="73" name="Oval 38"/>
              <p:cNvSpPr/>
              <p:nvPr/>
            </p:nvSpPr>
            <p:spPr>
              <a:xfrm>
                <a:off x="7368437" y="-599639"/>
                <a:ext cx="331146" cy="3311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9191" tIns="48006" rIns="483179" bIns="48006" numCol="1" spcCol="1270" anchor="ctr" anchorCtr="0">
                <a:noAutofit/>
              </a:bodyPr>
              <a:lstStyle/>
              <a:p>
                <a:pPr algn="ctr" defTabSz="160020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3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0824" y="-534811"/>
                <a:ext cx="186372" cy="201490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7168355" y="1708150"/>
            <a:ext cx="740285" cy="331146"/>
            <a:chOff x="7168355" y="1708150"/>
            <a:chExt cx="740285" cy="331146"/>
          </a:xfrm>
        </p:grpSpPr>
        <p:grpSp>
          <p:nvGrpSpPr>
            <p:cNvPr id="16" name="Group 15"/>
            <p:cNvGrpSpPr/>
            <p:nvPr/>
          </p:nvGrpSpPr>
          <p:grpSpPr>
            <a:xfrm>
              <a:off x="7168355" y="1708150"/>
              <a:ext cx="331146" cy="331146"/>
              <a:chOff x="6546705" y="1450603"/>
              <a:chExt cx="331146" cy="331146"/>
            </a:xfrm>
          </p:grpSpPr>
          <p:sp>
            <p:nvSpPr>
              <p:cNvPr id="76" name="Oval 38"/>
              <p:cNvSpPr/>
              <p:nvPr/>
            </p:nvSpPr>
            <p:spPr>
              <a:xfrm>
                <a:off x="6546705" y="1450603"/>
                <a:ext cx="331146" cy="3311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9191" tIns="48006" rIns="483179" bIns="48006" numCol="1" spcCol="1270" anchor="ctr" anchorCtr="0">
                <a:noAutofit/>
              </a:bodyPr>
              <a:lstStyle/>
              <a:p>
                <a:pPr algn="ctr" defTabSz="160020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3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1723" y="1515621"/>
                <a:ext cx="201110" cy="20111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7577494" y="1708150"/>
              <a:ext cx="331146" cy="331146"/>
              <a:chOff x="7111062" y="1450603"/>
              <a:chExt cx="331146" cy="331146"/>
            </a:xfrm>
          </p:grpSpPr>
          <p:sp>
            <p:nvSpPr>
              <p:cNvPr id="79" name="Oval 38"/>
              <p:cNvSpPr/>
              <p:nvPr/>
            </p:nvSpPr>
            <p:spPr>
              <a:xfrm>
                <a:off x="7111062" y="1450603"/>
                <a:ext cx="331146" cy="3311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9191" tIns="48006" rIns="483179" bIns="48006" numCol="1" spcCol="1270" anchor="ctr" anchorCtr="0">
                <a:noAutofit/>
              </a:bodyPr>
              <a:lstStyle/>
              <a:p>
                <a:pPr algn="ctr" defTabSz="1600200" fontAlgn="auto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3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8849" y="1508100"/>
                <a:ext cx="235573" cy="216153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767704" y="3494453"/>
            <a:ext cx="115360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25755" y="3461964"/>
            <a:ext cx="115360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44978" y="2160027"/>
            <a:ext cx="115360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264582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C614085-56CB-4BD9-AB88-60AA42FF22A5}"/>
              </a:ext>
            </a:extLst>
          </p:cNvPr>
          <p:cNvSpPr/>
          <p:nvPr/>
        </p:nvSpPr>
        <p:spPr>
          <a:xfrm>
            <a:off x="4608513" y="-1"/>
            <a:ext cx="4535487" cy="4752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4535488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Why do it?</a:t>
            </a:r>
          </a:p>
          <a:p>
            <a:r>
              <a:rPr lang="en-GB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itle 8">
            <a:extLst>
              <a:ext uri="{FF2B5EF4-FFF2-40B4-BE49-F238E27FC236}">
                <a16:creationId xmlns:a16="http://schemas.microsoft.com/office/drawing/2014/main" id="{705C2D57-6502-44AE-BAA9-27E0F33B3639}"/>
              </a:ext>
            </a:extLst>
          </p:cNvPr>
          <p:cNvSpPr txBox="1">
            <a:spLocks/>
          </p:cNvSpPr>
          <p:nvPr/>
        </p:nvSpPr>
        <p:spPr>
          <a:xfrm>
            <a:off x="-1" y="1249583"/>
            <a:ext cx="4475409" cy="2858777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progress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Aimed at communicating with Senior Leadership Team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Relates to wider issues:</a:t>
            </a:r>
          </a:p>
          <a:p>
            <a:pPr marL="626805" lvl="1" indent="-177800" defTabSz="685800">
              <a:lnSpc>
                <a:spcPts val="2000"/>
              </a:lnSpc>
              <a:spcAft>
                <a:spcPts val="300"/>
              </a:spcAft>
              <a:buFontTx/>
              <a:buChar char="-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</a:t>
            </a:r>
          </a:p>
          <a:p>
            <a:pPr marL="626805" lvl="1" indent="-177800" defTabSz="685800">
              <a:lnSpc>
                <a:spcPts val="2000"/>
              </a:lnSpc>
              <a:spcAft>
                <a:spcPts val="300"/>
              </a:spcAft>
              <a:buFontTx/>
              <a:buChar char="-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engagement &amp; satisfaction</a:t>
            </a:r>
          </a:p>
          <a:p>
            <a:pPr marL="626805" lvl="1" indent="-177800" defTabSz="685800">
              <a:lnSpc>
                <a:spcPts val="2000"/>
              </a:lnSpc>
              <a:spcAft>
                <a:spcPts val="300"/>
              </a:spcAft>
              <a:buFontTx/>
              <a:buChar char="-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REF, TEF</a:t>
            </a:r>
          </a:p>
          <a:p>
            <a:pPr marL="626805" lvl="1" indent="-177800" defTabSz="685800">
              <a:lnSpc>
                <a:spcPts val="2000"/>
              </a:lnSpc>
              <a:spcAft>
                <a:spcPts val="300"/>
              </a:spcAft>
              <a:buFontTx/>
              <a:buChar char="-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attributes &amp; outcomes</a:t>
            </a:r>
          </a:p>
          <a:p>
            <a:pPr marL="626805" lvl="1" indent="-177800" defTabSz="685800">
              <a:lnSpc>
                <a:spcPts val="2000"/>
              </a:lnSpc>
              <a:spcAft>
                <a:spcPts val="300"/>
              </a:spcAft>
              <a:buFontTx/>
              <a:buChar char="-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Internationalisation</a:t>
            </a:r>
          </a:p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F8C7D2-6EC2-4437-8BFF-C33D4A0D626F}"/>
              </a:ext>
            </a:extLst>
          </p:cNvPr>
          <p:cNvSpPr/>
          <p:nvPr/>
        </p:nvSpPr>
        <p:spPr>
          <a:xfrm>
            <a:off x="6028531" y="3619500"/>
            <a:ext cx="1695450" cy="6793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Practitioners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8183B57-EAFC-4155-90D2-5F73C1CF30A9}"/>
              </a:ext>
            </a:extLst>
          </p:cNvPr>
          <p:cNvSpPr/>
          <p:nvPr/>
        </p:nvSpPr>
        <p:spPr>
          <a:xfrm>
            <a:off x="6028531" y="2665088"/>
            <a:ext cx="1695450" cy="6793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7A2A114-37B0-4854-B1EE-B98A72152FEA}"/>
              </a:ext>
            </a:extLst>
          </p:cNvPr>
          <p:cNvSpPr/>
          <p:nvPr/>
        </p:nvSpPr>
        <p:spPr>
          <a:xfrm>
            <a:off x="6028531" y="1710675"/>
            <a:ext cx="1695450" cy="6793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F5E135-5362-4A2A-8FE5-1590B18C4157}"/>
              </a:ext>
            </a:extLst>
          </p:cNvPr>
          <p:cNvSpPr/>
          <p:nvPr/>
        </p:nvSpPr>
        <p:spPr>
          <a:xfrm>
            <a:off x="6028531" y="756262"/>
            <a:ext cx="1695450" cy="6793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8EBC81-9D3A-4C85-A22C-893EB014AAD2}"/>
              </a:ext>
            </a:extLst>
          </p:cNvPr>
          <p:cNvGrpSpPr/>
          <p:nvPr/>
        </p:nvGrpSpPr>
        <p:grpSpPr>
          <a:xfrm>
            <a:off x="8179593" y="756262"/>
            <a:ext cx="466725" cy="3542598"/>
            <a:chOff x="8179593" y="756262"/>
            <a:chExt cx="466725" cy="3542598"/>
          </a:xfrm>
        </p:grpSpPr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F343E636-6A79-480E-9BC8-469D9F37B3E8}"/>
                </a:ext>
              </a:extLst>
            </p:cNvPr>
            <p:cNvSpPr/>
            <p:nvPr/>
          </p:nvSpPr>
          <p:spPr>
            <a:xfrm rot="10800000">
              <a:off x="8179593" y="756262"/>
              <a:ext cx="466725" cy="1619889"/>
            </a:xfrm>
            <a:prstGeom prst="downArrow">
              <a:avLst/>
            </a:prstGeom>
            <a:gradFill>
              <a:gsLst>
                <a:gs pos="0">
                  <a:schemeClr val="accent2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9C6346-B507-4410-A54B-245ADD6C03AE}"/>
                </a:ext>
              </a:extLst>
            </p:cNvPr>
            <p:cNvSpPr/>
            <p:nvPr/>
          </p:nvSpPr>
          <p:spPr>
            <a:xfrm>
              <a:off x="8296275" y="2376151"/>
              <a:ext cx="228599" cy="1922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F30B450-6B6C-43B1-A702-B24825614EFB}"/>
              </a:ext>
            </a:extLst>
          </p:cNvPr>
          <p:cNvCxnSpPr>
            <a:cxnSpLocks/>
            <a:stCxn id="31" idx="2"/>
          </p:cNvCxnSpPr>
          <p:nvPr/>
        </p:nvCxnSpPr>
        <p:spPr>
          <a:xfrm rot="16200000" flipV="1">
            <a:off x="6937772" y="-718922"/>
            <a:ext cx="12700" cy="2950367"/>
          </a:xfrm>
          <a:prstGeom prst="curvedConnector3">
            <a:avLst>
              <a:gd name="adj1" fmla="val 4859984"/>
            </a:avLst>
          </a:prstGeom>
          <a:ln w="571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DBC87DEE-86C2-498A-97E7-997CFD0669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36582" y="2824867"/>
            <a:ext cx="12700" cy="2947987"/>
          </a:xfrm>
          <a:prstGeom prst="curvedConnector3">
            <a:avLst>
              <a:gd name="adj1" fmla="val 3120000"/>
            </a:avLst>
          </a:prstGeom>
          <a:ln w="571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CC5F34-6701-4010-94E8-981EB7B247AB}"/>
              </a:ext>
            </a:extLst>
          </p:cNvPr>
          <p:cNvSpPr txBox="1"/>
          <p:nvPr/>
        </p:nvSpPr>
        <p:spPr>
          <a:xfrm rot="16200000">
            <a:off x="3708173" y="219148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and importance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831420-00CC-468B-B343-2DAB758D12A5}"/>
              </a:ext>
            </a:extLst>
          </p:cNvPr>
          <p:cNvSpPr txBox="1"/>
          <p:nvPr/>
        </p:nvSpPr>
        <p:spPr>
          <a:xfrm rot="5400000">
            <a:off x="7233485" y="2191485"/>
            <a:ext cx="318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Results, feedback and issues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AC6CCB-3A44-440A-A11F-38963542BF54}"/>
              </a:ext>
            </a:extLst>
          </p:cNvPr>
          <p:cNvGrpSpPr/>
          <p:nvPr/>
        </p:nvGrpSpPr>
        <p:grpSpPr>
          <a:xfrm rot="10800000">
            <a:off x="5251849" y="756262"/>
            <a:ext cx="466725" cy="3542598"/>
            <a:chOff x="8179593" y="756262"/>
            <a:chExt cx="466725" cy="3542598"/>
          </a:xfrm>
        </p:grpSpPr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67110E33-A77A-4D4B-A21F-467DF2B5BA86}"/>
                </a:ext>
              </a:extLst>
            </p:cNvPr>
            <p:cNvSpPr/>
            <p:nvPr/>
          </p:nvSpPr>
          <p:spPr>
            <a:xfrm rot="10800000">
              <a:off x="8179593" y="756262"/>
              <a:ext cx="466725" cy="1619889"/>
            </a:xfrm>
            <a:prstGeom prst="downArrow">
              <a:avLst/>
            </a:prstGeom>
            <a:gradFill>
              <a:gsLst>
                <a:gs pos="0">
                  <a:schemeClr val="accent2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4D0B9D0-FBF5-4E5B-AD59-B41B9BEBA2B6}"/>
                </a:ext>
              </a:extLst>
            </p:cNvPr>
            <p:cNvSpPr/>
            <p:nvPr/>
          </p:nvSpPr>
          <p:spPr>
            <a:xfrm>
              <a:off x="8296275" y="2376151"/>
              <a:ext cx="228599" cy="1922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3770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9144000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Priority Areas  </a:t>
            </a:r>
            <a:r>
              <a:rPr lang="en-GB" sz="2300" dirty="0">
                <a:solidFill>
                  <a:schemeClr val="bg1">
                    <a:lumMod val="6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  Framework Areas    Activity Areas</a:t>
            </a:r>
            <a:endParaRPr lang="en-US" sz="2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ECFF299-AA56-4806-BFD7-BD9916F8EB87}"/>
              </a:ext>
            </a:extLst>
          </p:cNvPr>
          <p:cNvSpPr/>
          <p:nvPr/>
        </p:nvSpPr>
        <p:spPr>
          <a:xfrm>
            <a:off x="553791" y="1023199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Leadership &amp; Governance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39A8D93-5916-441F-B10C-24DAE9D398E0}"/>
              </a:ext>
            </a:extLst>
          </p:cNvPr>
          <p:cNvSpPr/>
          <p:nvPr/>
        </p:nvSpPr>
        <p:spPr>
          <a:xfrm>
            <a:off x="553791" y="2761847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Learning, Teaching &amp; Research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9F4A779-B8BA-422B-BBF2-0B0A083B996A}"/>
              </a:ext>
            </a:extLst>
          </p:cNvPr>
          <p:cNvSpPr/>
          <p:nvPr/>
        </p:nvSpPr>
        <p:spPr>
          <a:xfrm>
            <a:off x="4919729" y="2761847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Estates &amp; Operations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4C56E40-A990-45F0-986D-F35E87C3722A}"/>
              </a:ext>
            </a:extLst>
          </p:cNvPr>
          <p:cNvSpPr/>
          <p:nvPr/>
        </p:nvSpPr>
        <p:spPr>
          <a:xfrm>
            <a:off x="4919729" y="1023198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Partnership &amp; Engagement</a:t>
            </a:r>
          </a:p>
        </p:txBody>
      </p:sp>
    </p:spTree>
    <p:extLst>
      <p:ext uri="{BB962C8B-B14F-4D97-AF65-F5344CB8AC3E}">
        <p14:creationId xmlns:p14="http://schemas.microsoft.com/office/powerpoint/2010/main" val="14032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9144000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>
                    <a:lumMod val="6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Priority Areas  </a:t>
            </a:r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  Framework Areas  </a:t>
            </a:r>
            <a:r>
              <a:rPr lang="en-GB" sz="2300" dirty="0">
                <a:solidFill>
                  <a:schemeClr val="bg1">
                    <a:lumMod val="6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  Activity Areas</a:t>
            </a:r>
            <a:endParaRPr lang="en-US" sz="2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A0B8611-79E8-4B69-88B3-39EEF2FD1BBB}"/>
              </a:ext>
            </a:extLst>
          </p:cNvPr>
          <p:cNvSpPr/>
          <p:nvPr/>
        </p:nvSpPr>
        <p:spPr>
          <a:xfrm>
            <a:off x="553791" y="1023199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Leadership &amp; Governance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718015C-0322-4417-B0B8-2F508A8F67CB}"/>
              </a:ext>
            </a:extLst>
          </p:cNvPr>
          <p:cNvSpPr/>
          <p:nvPr/>
        </p:nvSpPr>
        <p:spPr>
          <a:xfrm>
            <a:off x="553791" y="2761847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Learning, Teaching &amp; Research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87DD9A0-B2E6-4961-AF2B-3D7BCAF66A79}"/>
              </a:ext>
            </a:extLst>
          </p:cNvPr>
          <p:cNvSpPr/>
          <p:nvPr/>
        </p:nvSpPr>
        <p:spPr>
          <a:xfrm>
            <a:off x="4919729" y="2761847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Estates &amp; Operations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26AC995-578A-415F-9BB7-EFE2E626F578}"/>
              </a:ext>
            </a:extLst>
          </p:cNvPr>
          <p:cNvSpPr/>
          <p:nvPr/>
        </p:nvSpPr>
        <p:spPr>
          <a:xfrm>
            <a:off x="4919729" y="1023198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Partnership &amp; Engagement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6D04DB-9B3D-4E25-9850-D9EFA60F79C6}"/>
              </a:ext>
            </a:extLst>
          </p:cNvPr>
          <p:cNvSpPr/>
          <p:nvPr/>
        </p:nvSpPr>
        <p:spPr>
          <a:xfrm>
            <a:off x="612119" y="1424399"/>
            <a:ext cx="173055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Leadership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F6C493-E7A5-434B-8FAA-FDD716A4563C}"/>
              </a:ext>
            </a:extLst>
          </p:cNvPr>
          <p:cNvSpPr/>
          <p:nvPr/>
        </p:nvSpPr>
        <p:spPr>
          <a:xfrm>
            <a:off x="2405315" y="1424399"/>
            <a:ext cx="172837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Staff Engagement &amp; HR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0A8E9F-A9B2-4C82-89EA-1000B27D0CF2}"/>
              </a:ext>
            </a:extLst>
          </p:cNvPr>
          <p:cNvSpPr/>
          <p:nvPr/>
        </p:nvSpPr>
        <p:spPr>
          <a:xfrm>
            <a:off x="612119" y="1984782"/>
            <a:ext cx="173055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Health &amp; wellbeing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FFB7CF-ADAE-44F3-BA15-E47966F6B686}"/>
              </a:ext>
            </a:extLst>
          </p:cNvPr>
          <p:cNvSpPr/>
          <p:nvPr/>
        </p:nvSpPr>
        <p:spPr>
          <a:xfrm>
            <a:off x="2404225" y="1984782"/>
            <a:ext cx="173055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Risk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8E546C-67AD-4686-BD7B-A7B308866C2D}"/>
              </a:ext>
            </a:extLst>
          </p:cNvPr>
          <p:cNvSpPr/>
          <p:nvPr/>
        </p:nvSpPr>
        <p:spPr>
          <a:xfrm>
            <a:off x="4981875" y="1424399"/>
            <a:ext cx="173055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Community &amp; public engagement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98DEE0-404C-44B6-B6D0-E21F74E74772}"/>
              </a:ext>
            </a:extLst>
          </p:cNvPr>
          <p:cNvSpPr/>
          <p:nvPr/>
        </p:nvSpPr>
        <p:spPr>
          <a:xfrm>
            <a:off x="6775071" y="1424399"/>
            <a:ext cx="172837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Business &amp; industry interface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7BDAA5-EB77-450C-81E3-0F341D8FD7F4}"/>
              </a:ext>
            </a:extLst>
          </p:cNvPr>
          <p:cNvSpPr/>
          <p:nvPr/>
        </p:nvSpPr>
        <p:spPr>
          <a:xfrm>
            <a:off x="4981874" y="1984782"/>
            <a:ext cx="1850221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Procurement &amp; supplier engagement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F7E6F2-1A7D-42B1-B626-81A8863B505A}"/>
              </a:ext>
            </a:extLst>
          </p:cNvPr>
          <p:cNvSpPr/>
          <p:nvPr/>
        </p:nvSpPr>
        <p:spPr>
          <a:xfrm>
            <a:off x="6892007" y="1984782"/>
            <a:ext cx="1612532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Food &amp; drink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12D390-47A2-4666-9B75-1A25D14BB897}"/>
              </a:ext>
            </a:extLst>
          </p:cNvPr>
          <p:cNvSpPr/>
          <p:nvPr/>
        </p:nvSpPr>
        <p:spPr>
          <a:xfrm>
            <a:off x="612119" y="3154958"/>
            <a:ext cx="173055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Learning &amp; Teaching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AE091DB-1064-49BC-A6F9-50AFB0BE57C6}"/>
              </a:ext>
            </a:extLst>
          </p:cNvPr>
          <p:cNvSpPr/>
          <p:nvPr/>
        </p:nvSpPr>
        <p:spPr>
          <a:xfrm>
            <a:off x="2405315" y="3154958"/>
            <a:ext cx="172837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Research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17FDB0-BE5E-44AC-BBDA-FFFA48D1E987}"/>
              </a:ext>
            </a:extLst>
          </p:cNvPr>
          <p:cNvSpPr/>
          <p:nvPr/>
        </p:nvSpPr>
        <p:spPr>
          <a:xfrm>
            <a:off x="1516274" y="3715341"/>
            <a:ext cx="173055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Student Engagement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5CB6BEA-B4AD-429A-AB0B-6E85E5ADED6D}"/>
              </a:ext>
            </a:extLst>
          </p:cNvPr>
          <p:cNvSpPr/>
          <p:nvPr/>
        </p:nvSpPr>
        <p:spPr>
          <a:xfrm>
            <a:off x="4951647" y="3154958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Waste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022EE89-B697-492D-8185-9A13A15EBED9}"/>
              </a:ext>
            </a:extLst>
          </p:cNvPr>
          <p:cNvSpPr/>
          <p:nvPr/>
        </p:nvSpPr>
        <p:spPr>
          <a:xfrm>
            <a:off x="6167547" y="3154958"/>
            <a:ext cx="1152248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Biodiversity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9BAC3C8-43C2-4E5F-ADC1-26787EB61260}"/>
              </a:ext>
            </a:extLst>
          </p:cNvPr>
          <p:cNvSpPr/>
          <p:nvPr/>
        </p:nvSpPr>
        <p:spPr>
          <a:xfrm>
            <a:off x="4951647" y="3540752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Water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E1C465E-40CD-44AF-AA86-F6970CF0722C}"/>
              </a:ext>
            </a:extLst>
          </p:cNvPr>
          <p:cNvSpPr/>
          <p:nvPr/>
        </p:nvSpPr>
        <p:spPr>
          <a:xfrm>
            <a:off x="6166275" y="3540752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Travel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D82E747-CF20-4848-9EAC-5C8D4C6928FD}"/>
              </a:ext>
            </a:extLst>
          </p:cNvPr>
          <p:cNvSpPr/>
          <p:nvPr/>
        </p:nvSpPr>
        <p:spPr>
          <a:xfrm>
            <a:off x="7381994" y="3154958"/>
            <a:ext cx="1152248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Construction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91F1B1-E7FA-42B3-8D7A-BE30C2B8F3B8}"/>
              </a:ext>
            </a:extLst>
          </p:cNvPr>
          <p:cNvSpPr/>
          <p:nvPr/>
        </p:nvSpPr>
        <p:spPr>
          <a:xfrm>
            <a:off x="7380904" y="3540752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Adaptation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D511598-2D81-464C-A603-0F5792A64636}"/>
              </a:ext>
            </a:extLst>
          </p:cNvPr>
          <p:cNvSpPr/>
          <p:nvPr/>
        </p:nvSpPr>
        <p:spPr>
          <a:xfrm>
            <a:off x="6166275" y="3931296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6963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9144000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>
                    <a:lumMod val="6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Priority Areas  </a:t>
            </a:r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  Framework Areas  </a:t>
            </a:r>
            <a:r>
              <a:rPr lang="en-GB" sz="2300" dirty="0">
                <a:solidFill>
                  <a:schemeClr val="bg1">
                    <a:lumMod val="6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  Activity Areas</a:t>
            </a:r>
            <a:endParaRPr lang="en-US" sz="2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A0B8611-79E8-4B69-88B3-39EEF2FD1BBB}"/>
              </a:ext>
            </a:extLst>
          </p:cNvPr>
          <p:cNvSpPr/>
          <p:nvPr/>
        </p:nvSpPr>
        <p:spPr>
          <a:xfrm>
            <a:off x="553791" y="1023199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Leadership &amp; Governance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718015C-0322-4417-B0B8-2F508A8F67CB}"/>
              </a:ext>
            </a:extLst>
          </p:cNvPr>
          <p:cNvSpPr/>
          <p:nvPr/>
        </p:nvSpPr>
        <p:spPr>
          <a:xfrm>
            <a:off x="553791" y="2761847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Learning, Teaching &amp; Research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87DD9A0-B2E6-4961-AF2B-3D7BCAF66A79}"/>
              </a:ext>
            </a:extLst>
          </p:cNvPr>
          <p:cNvSpPr/>
          <p:nvPr/>
        </p:nvSpPr>
        <p:spPr>
          <a:xfrm>
            <a:off x="4919729" y="2761847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Estates &amp; Operations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26AC995-578A-415F-9BB7-EFE2E626F578}"/>
              </a:ext>
            </a:extLst>
          </p:cNvPr>
          <p:cNvSpPr/>
          <p:nvPr/>
        </p:nvSpPr>
        <p:spPr>
          <a:xfrm>
            <a:off x="4919729" y="1023198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Partnership &amp; Engagement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6D04DB-9B3D-4E25-9850-D9EFA60F79C6}"/>
              </a:ext>
            </a:extLst>
          </p:cNvPr>
          <p:cNvSpPr/>
          <p:nvPr/>
        </p:nvSpPr>
        <p:spPr>
          <a:xfrm>
            <a:off x="612119" y="1424399"/>
            <a:ext cx="1730558" cy="478808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Leadership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F6C493-E7A5-434B-8FAA-FDD716A4563C}"/>
              </a:ext>
            </a:extLst>
          </p:cNvPr>
          <p:cNvSpPr/>
          <p:nvPr/>
        </p:nvSpPr>
        <p:spPr>
          <a:xfrm>
            <a:off x="2405315" y="1424399"/>
            <a:ext cx="1728378" cy="478808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Staff Engagement &amp; HR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0A8E9F-A9B2-4C82-89EA-1000B27D0CF2}"/>
              </a:ext>
            </a:extLst>
          </p:cNvPr>
          <p:cNvSpPr/>
          <p:nvPr/>
        </p:nvSpPr>
        <p:spPr>
          <a:xfrm>
            <a:off x="612119" y="1984782"/>
            <a:ext cx="173055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Health &amp; wellbeing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FFB7CF-ADAE-44F3-BA15-E47966F6B686}"/>
              </a:ext>
            </a:extLst>
          </p:cNvPr>
          <p:cNvSpPr/>
          <p:nvPr/>
        </p:nvSpPr>
        <p:spPr>
          <a:xfrm>
            <a:off x="2404225" y="1984782"/>
            <a:ext cx="1730558" cy="478808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Risk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8E546C-67AD-4686-BD7B-A7B308866C2D}"/>
              </a:ext>
            </a:extLst>
          </p:cNvPr>
          <p:cNvSpPr/>
          <p:nvPr/>
        </p:nvSpPr>
        <p:spPr>
          <a:xfrm>
            <a:off x="4981875" y="1424399"/>
            <a:ext cx="1730558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Community &amp; public engagement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98DEE0-404C-44B6-B6D0-E21F74E74772}"/>
              </a:ext>
            </a:extLst>
          </p:cNvPr>
          <p:cNvSpPr/>
          <p:nvPr/>
        </p:nvSpPr>
        <p:spPr>
          <a:xfrm>
            <a:off x="6775071" y="1424399"/>
            <a:ext cx="1728378" cy="478808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Business &amp; industry interface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7BDAA5-EB77-450C-81E3-0F341D8FD7F4}"/>
              </a:ext>
            </a:extLst>
          </p:cNvPr>
          <p:cNvSpPr/>
          <p:nvPr/>
        </p:nvSpPr>
        <p:spPr>
          <a:xfrm>
            <a:off x="4981874" y="1984782"/>
            <a:ext cx="1850221" cy="4788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Procurement &amp; supplier engagement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F7E6F2-1A7D-42B1-B626-81A8863B505A}"/>
              </a:ext>
            </a:extLst>
          </p:cNvPr>
          <p:cNvSpPr/>
          <p:nvPr/>
        </p:nvSpPr>
        <p:spPr>
          <a:xfrm>
            <a:off x="6892007" y="1984782"/>
            <a:ext cx="1612532" cy="478808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Food &amp; drink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12D390-47A2-4666-9B75-1A25D14BB897}"/>
              </a:ext>
            </a:extLst>
          </p:cNvPr>
          <p:cNvSpPr/>
          <p:nvPr/>
        </p:nvSpPr>
        <p:spPr>
          <a:xfrm>
            <a:off x="612119" y="3154958"/>
            <a:ext cx="1730558" cy="478808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Learning &amp; Teaching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AE091DB-1064-49BC-A6F9-50AFB0BE57C6}"/>
              </a:ext>
            </a:extLst>
          </p:cNvPr>
          <p:cNvSpPr/>
          <p:nvPr/>
        </p:nvSpPr>
        <p:spPr>
          <a:xfrm>
            <a:off x="2405315" y="3154958"/>
            <a:ext cx="1728378" cy="478808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Research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17FDB0-BE5E-44AC-BBDA-FFFA48D1E987}"/>
              </a:ext>
            </a:extLst>
          </p:cNvPr>
          <p:cNvSpPr/>
          <p:nvPr/>
        </p:nvSpPr>
        <p:spPr>
          <a:xfrm>
            <a:off x="1516274" y="3715341"/>
            <a:ext cx="1730558" cy="478808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Student Engagement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5CB6BEA-B4AD-429A-AB0B-6E85E5ADED6D}"/>
              </a:ext>
            </a:extLst>
          </p:cNvPr>
          <p:cNvSpPr/>
          <p:nvPr/>
        </p:nvSpPr>
        <p:spPr>
          <a:xfrm>
            <a:off x="4951647" y="3154958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Waste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022EE89-B697-492D-8185-9A13A15EBED9}"/>
              </a:ext>
            </a:extLst>
          </p:cNvPr>
          <p:cNvSpPr/>
          <p:nvPr/>
        </p:nvSpPr>
        <p:spPr>
          <a:xfrm>
            <a:off x="6167547" y="3154958"/>
            <a:ext cx="1152248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Biodiversity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9BAC3C8-43C2-4E5F-ADC1-26787EB61260}"/>
              </a:ext>
            </a:extLst>
          </p:cNvPr>
          <p:cNvSpPr/>
          <p:nvPr/>
        </p:nvSpPr>
        <p:spPr>
          <a:xfrm>
            <a:off x="4951647" y="3540752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Water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E1C465E-40CD-44AF-AA86-F6970CF0722C}"/>
              </a:ext>
            </a:extLst>
          </p:cNvPr>
          <p:cNvSpPr/>
          <p:nvPr/>
        </p:nvSpPr>
        <p:spPr>
          <a:xfrm>
            <a:off x="6166275" y="3540752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Travel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D82E747-CF20-4848-9EAC-5C8D4C6928FD}"/>
              </a:ext>
            </a:extLst>
          </p:cNvPr>
          <p:cNvSpPr/>
          <p:nvPr/>
        </p:nvSpPr>
        <p:spPr>
          <a:xfrm>
            <a:off x="7381994" y="3154958"/>
            <a:ext cx="1152248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Construction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91F1B1-E7FA-42B3-8D7A-BE30C2B8F3B8}"/>
              </a:ext>
            </a:extLst>
          </p:cNvPr>
          <p:cNvSpPr/>
          <p:nvPr/>
        </p:nvSpPr>
        <p:spPr>
          <a:xfrm>
            <a:off x="7380904" y="3540752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Adaptation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D511598-2D81-464C-A603-0F5792A64636}"/>
              </a:ext>
            </a:extLst>
          </p:cNvPr>
          <p:cNvSpPr/>
          <p:nvPr/>
        </p:nvSpPr>
        <p:spPr>
          <a:xfrm>
            <a:off x="6166275" y="3931296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401866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4">
            <a:extLst>
              <a:ext uri="{FF2B5EF4-FFF2-40B4-BE49-F238E27FC236}">
                <a16:creationId xmlns:a16="http://schemas.microsoft.com/office/drawing/2014/main" id="{1E6254D1-52B7-4B34-9157-01833406E24F}"/>
              </a:ext>
            </a:extLst>
          </p:cNvPr>
          <p:cNvSpPr/>
          <p:nvPr/>
        </p:nvSpPr>
        <p:spPr>
          <a:xfrm>
            <a:off x="6615847" y="740588"/>
            <a:ext cx="604562" cy="3949833"/>
          </a:xfrm>
          <a:prstGeom prst="downArrow">
            <a:avLst>
              <a:gd name="adj1" fmla="val 50000"/>
              <a:gd name="adj2" fmla="val 1762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-1"/>
            <a:ext cx="9144000" cy="1190625"/>
          </a:xfrm>
        </p:spPr>
        <p:txBody>
          <a:bodyPr lIns="324000" tIns="432000"/>
          <a:lstStyle/>
          <a:p>
            <a:r>
              <a:rPr lang="en-GB" sz="2300" dirty="0">
                <a:solidFill>
                  <a:schemeClr val="bg1">
                    <a:lumMod val="6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Priority Areas  </a:t>
            </a:r>
            <a:r>
              <a:rPr lang="en-GB" sz="2300" dirty="0">
                <a:solidFill>
                  <a:schemeClr val="bg1">
                    <a:lumMod val="6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  Framework Areas  </a:t>
            </a:r>
            <a:r>
              <a:rPr lang="en-GB" sz="23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  Activity Areas</a:t>
            </a:r>
            <a:endParaRPr lang="en-U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87DD9A0-B2E6-4961-AF2B-3D7BCAF66A79}"/>
              </a:ext>
            </a:extLst>
          </p:cNvPr>
          <p:cNvSpPr/>
          <p:nvPr/>
        </p:nvSpPr>
        <p:spPr>
          <a:xfrm>
            <a:off x="553791" y="1025594"/>
            <a:ext cx="3644721" cy="1539697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Estates &amp; Operations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5CB6BEA-B4AD-429A-AB0B-6E85E5ADED6D}"/>
              </a:ext>
            </a:extLst>
          </p:cNvPr>
          <p:cNvSpPr/>
          <p:nvPr/>
        </p:nvSpPr>
        <p:spPr>
          <a:xfrm>
            <a:off x="585709" y="1418705"/>
            <a:ext cx="1153701" cy="327667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Waste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022EE89-B697-492D-8185-9A13A15EBED9}"/>
              </a:ext>
            </a:extLst>
          </p:cNvPr>
          <p:cNvSpPr/>
          <p:nvPr/>
        </p:nvSpPr>
        <p:spPr>
          <a:xfrm>
            <a:off x="1801609" y="1418705"/>
            <a:ext cx="1152248" cy="327667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Biodiversity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9BAC3C8-43C2-4E5F-ADC1-26787EB61260}"/>
              </a:ext>
            </a:extLst>
          </p:cNvPr>
          <p:cNvSpPr/>
          <p:nvPr/>
        </p:nvSpPr>
        <p:spPr>
          <a:xfrm>
            <a:off x="585709" y="1804499"/>
            <a:ext cx="1153701" cy="327667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Water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E1C465E-40CD-44AF-AA86-F6970CF0722C}"/>
              </a:ext>
            </a:extLst>
          </p:cNvPr>
          <p:cNvSpPr/>
          <p:nvPr/>
        </p:nvSpPr>
        <p:spPr>
          <a:xfrm>
            <a:off x="1800337" y="1804499"/>
            <a:ext cx="1153701" cy="327667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Travel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D82E747-CF20-4848-9EAC-5C8D4C6928FD}"/>
              </a:ext>
            </a:extLst>
          </p:cNvPr>
          <p:cNvSpPr/>
          <p:nvPr/>
        </p:nvSpPr>
        <p:spPr>
          <a:xfrm>
            <a:off x="3016056" y="1418705"/>
            <a:ext cx="1152248" cy="327667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Construction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91F1B1-E7FA-42B3-8D7A-BE30C2B8F3B8}"/>
              </a:ext>
            </a:extLst>
          </p:cNvPr>
          <p:cNvSpPr/>
          <p:nvPr/>
        </p:nvSpPr>
        <p:spPr>
          <a:xfrm>
            <a:off x="3014966" y="1804499"/>
            <a:ext cx="1153701" cy="327667"/>
          </a:xfrm>
          <a:prstGeom prst="round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>
                <a:solidFill>
                  <a:schemeClr val="dk1">
                    <a:alpha val="25000"/>
                  </a:schemeClr>
                </a:solidFill>
              </a:rPr>
              <a:t>Adaptation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D511598-2D81-464C-A603-0F5792A64636}"/>
              </a:ext>
            </a:extLst>
          </p:cNvPr>
          <p:cNvSpPr/>
          <p:nvPr/>
        </p:nvSpPr>
        <p:spPr>
          <a:xfrm>
            <a:off x="1800337" y="2195043"/>
            <a:ext cx="1153701" cy="32766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/>
              <a:t>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E7079-404B-4882-A4A0-A5157A4DBAA2}"/>
              </a:ext>
            </a:extLst>
          </p:cNvPr>
          <p:cNvSpPr txBox="1"/>
          <p:nvPr/>
        </p:nvSpPr>
        <p:spPr>
          <a:xfrm>
            <a:off x="5966586" y="840928"/>
            <a:ext cx="1903085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&amp; strategy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2F3798-2781-498D-94FA-7311E7130698}"/>
              </a:ext>
            </a:extLst>
          </p:cNvPr>
          <p:cNvSpPr txBox="1"/>
          <p:nvPr/>
        </p:nvSpPr>
        <p:spPr>
          <a:xfrm>
            <a:off x="5536985" y="1315145"/>
            <a:ext cx="2762295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engagement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F125A3-E27E-43C9-AF9E-29D7C7C73E94}"/>
              </a:ext>
            </a:extLst>
          </p:cNvPr>
          <p:cNvSpPr txBox="1"/>
          <p:nvPr/>
        </p:nvSpPr>
        <p:spPr>
          <a:xfrm>
            <a:off x="6024297" y="2737796"/>
            <a:ext cx="1787670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7AF15C-C915-4A3B-9970-6089177C610A}"/>
              </a:ext>
            </a:extLst>
          </p:cNvPr>
          <p:cNvSpPr txBox="1"/>
          <p:nvPr/>
        </p:nvSpPr>
        <p:spPr>
          <a:xfrm>
            <a:off x="5887528" y="3212013"/>
            <a:ext cx="2061205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&amp; support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BC5DC-0B7D-41B9-A181-8ED5FE717B44}"/>
              </a:ext>
            </a:extLst>
          </p:cNvPr>
          <p:cNvSpPr txBox="1"/>
          <p:nvPr/>
        </p:nvSpPr>
        <p:spPr>
          <a:xfrm>
            <a:off x="5248445" y="3686230"/>
            <a:ext cx="3339376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&amp; performance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5F7DD9-6099-4B4A-9503-3445D175793B}"/>
              </a:ext>
            </a:extLst>
          </p:cNvPr>
          <p:cNvSpPr txBox="1"/>
          <p:nvPr/>
        </p:nvSpPr>
        <p:spPr>
          <a:xfrm>
            <a:off x="6037120" y="1789362"/>
            <a:ext cx="1762022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planning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A1A975-6BE9-4967-93DC-A04F57041A4F}"/>
              </a:ext>
            </a:extLst>
          </p:cNvPr>
          <p:cNvSpPr txBox="1"/>
          <p:nvPr/>
        </p:nvSpPr>
        <p:spPr>
          <a:xfrm>
            <a:off x="6120475" y="2263579"/>
            <a:ext cx="1595310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626CA9-F1D5-4072-A62E-C75CB4CC3B49}"/>
              </a:ext>
            </a:extLst>
          </p:cNvPr>
          <p:cNvSpPr txBox="1"/>
          <p:nvPr/>
        </p:nvSpPr>
        <p:spPr>
          <a:xfrm>
            <a:off x="5921704" y="4160446"/>
            <a:ext cx="1992854" cy="369332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curriculum</a:t>
            </a:r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F9CEE0AB-CFFD-49B0-8DF4-CF25FE27CB7C}"/>
              </a:ext>
            </a:extLst>
          </p:cNvPr>
          <p:cNvSpPr txBox="1">
            <a:spLocks/>
          </p:cNvSpPr>
          <p:nvPr/>
        </p:nvSpPr>
        <p:spPr>
          <a:xfrm>
            <a:off x="-1" y="3408218"/>
            <a:ext cx="4152901" cy="700142"/>
          </a:xfrm>
          <a:prstGeom prst="rect">
            <a:avLst/>
          </a:prstGeom>
        </p:spPr>
        <p:txBody>
          <a:bodyPr lIns="324000" tIns="0" bIns="324000" anchor="t" anchorCtr="0"/>
          <a:lstStyle>
            <a:lvl1pPr marL="0" indent="0" algn="l" defTabSz="898010" rtl="0" eaLnBrk="1" latinLnBrk="0" hangingPunct="1">
              <a:lnSpc>
                <a:spcPct val="85000"/>
              </a:lnSpc>
              <a:spcBef>
                <a:spcPts val="196"/>
              </a:spcBef>
              <a:buNone/>
              <a:defRPr sz="39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7800" indent="-177800" defTabSz="6858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0-4 based on descriptions</a:t>
            </a:r>
          </a:p>
          <a:p>
            <a:pPr marL="626805" lvl="1" indent="-177800" defTabSz="685800">
              <a:lnSpc>
                <a:spcPts val="2000"/>
              </a:lnSpc>
              <a:spcAft>
                <a:spcPts val="300"/>
              </a:spcAft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Green Scorecard</a:t>
            </a:r>
          </a:p>
        </p:txBody>
      </p:sp>
    </p:spTree>
    <p:extLst>
      <p:ext uri="{BB962C8B-B14F-4D97-AF65-F5344CB8AC3E}">
        <p14:creationId xmlns:p14="http://schemas.microsoft.com/office/powerpoint/2010/main" val="1148041018"/>
      </p:ext>
    </p:extLst>
  </p:cSld>
  <p:clrMapOvr>
    <a:masterClrMapping/>
  </p:clrMapOvr>
</p:sld>
</file>

<file path=ppt/theme/theme1.xml><?xml version="1.0" encoding="utf-8"?>
<a:theme xmlns:a="http://schemas.openxmlformats.org/drawingml/2006/main" name="16_9 ratio template ©_Arup">
  <a:themeElements>
    <a:clrScheme name="ARUP_master">
      <a:dk1>
        <a:sysClr val="windowText" lastClr="000000"/>
      </a:dk1>
      <a:lt1>
        <a:sysClr val="window" lastClr="FFFFFF"/>
      </a:lt1>
      <a:dk2>
        <a:srgbClr val="666666"/>
      </a:dk2>
      <a:lt2>
        <a:srgbClr val="7F7F7F"/>
      </a:lt2>
      <a:accent1>
        <a:srgbClr val="C1C1C1"/>
      </a:accent1>
      <a:accent2>
        <a:srgbClr val="27AAE1"/>
      </a:accent2>
      <a:accent3>
        <a:srgbClr val="06AB71"/>
      </a:accent3>
      <a:accent4>
        <a:srgbClr val="F15A22"/>
      </a:accent4>
      <a:accent5>
        <a:srgbClr val="595959"/>
      </a:accent5>
      <a:accent6>
        <a:srgbClr val="666666"/>
      </a:accent6>
      <a:hlink>
        <a:srgbClr val="999999"/>
      </a:hlink>
      <a:folHlink>
        <a:srgbClr val="27AAE1"/>
      </a:folHlink>
    </a:clrScheme>
    <a:fontScheme name="ARU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9C083143F1943BC35958CC853B846" ma:contentTypeVersion="10" ma:contentTypeDescription="Create a new document." ma:contentTypeScope="" ma:versionID="ad192a72705bb1e7790b778922c1e781">
  <xsd:schema xmlns:xsd="http://www.w3.org/2001/XMLSchema" xmlns:xs="http://www.w3.org/2001/XMLSchema" xmlns:p="http://schemas.microsoft.com/office/2006/metadata/properties" xmlns:ns2="3846b46e-6855-45f4-99c4-bbbbaeb658d1" xmlns:ns3="90a3253b-4aac-455d-9996-09f9f254bf92" targetNamespace="http://schemas.microsoft.com/office/2006/metadata/properties" ma:root="true" ma:fieldsID="100ac18cd967ec98807f29a43d84a0ab" ns2:_="" ns3:_="">
    <xsd:import namespace="3846b46e-6855-45f4-99c4-bbbbaeb658d1"/>
    <xsd:import namespace="90a3253b-4aac-455d-9996-09f9f254bf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6b46e-6855-45f4-99c4-bbbbaeb6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3253b-4aac-455d-9996-09f9f254b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6F8E1C-57C4-4048-8E4C-A2D273E59B11}">
  <ds:schemaRefs>
    <ds:schemaRef ds:uri="90a3253b-4aac-455d-9996-09f9f254bf9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846b46e-6855-45f4-99c4-bbbbaeb658d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E5F29A-2362-4C51-AD7E-B2CF8693DA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1A807E-CDCC-4FAD-8759-9CC9BE362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6b46e-6855-45f4-99c4-bbbbaeb658d1"/>
    <ds:schemaRef ds:uri="90a3253b-4aac-455d-9996-09f9f254b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20136</TotalTime>
  <Words>1307</Words>
  <Application>Microsoft Office PowerPoint</Application>
  <PresentationFormat>On-screen Show (16:9)</PresentationFormat>
  <Paragraphs>571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MS Mincho</vt:lpstr>
      <vt:lpstr>Arial</vt:lpstr>
      <vt:lpstr>Arial Bold</vt:lpstr>
      <vt:lpstr>Calibri</vt:lpstr>
      <vt:lpstr>Times New Roman</vt:lpstr>
      <vt:lpstr>Wingdings</vt:lpstr>
      <vt:lpstr>16_9 ratio template ©_Arup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Booker</dc:creator>
  <cp:lastModifiedBy>Cheryl Pick</cp:lastModifiedBy>
  <cp:revision>1485</cp:revision>
  <cp:lastPrinted>2015-09-23T16:11:36Z</cp:lastPrinted>
  <dcterms:created xsi:type="dcterms:W3CDTF">2014-08-27T15:25:06Z</dcterms:created>
  <dcterms:modified xsi:type="dcterms:W3CDTF">2018-04-16T08:00:58Z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0x01010073E9C083143F1943BC35958CC853B846</vt:lpwstr>
  </property>
</Properties>
</file>